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263" r:id="rId2"/>
    <p:sldId id="257" r:id="rId3"/>
    <p:sldId id="264" r:id="rId4"/>
    <p:sldId id="267" r:id="rId5"/>
    <p:sldId id="266" r:id="rId6"/>
    <p:sldId id="265" r:id="rId7"/>
    <p:sldId id="268" r:id="rId8"/>
    <p:sldId id="269" r:id="rId9"/>
    <p:sldId id="270"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a:srgbClr val="262626"/>
    <a:srgbClr val="0070C0"/>
    <a:srgbClr val="4788E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showGuides="1">
      <p:cViewPr>
        <p:scale>
          <a:sx n="69" d="100"/>
          <a:sy n="69" d="100"/>
        </p:scale>
        <p:origin x="-452" y="76"/>
      </p:cViewPr>
      <p:guideLst>
        <p:guide orient="horz" pos="2160"/>
        <p:guide pos="3840"/>
      </p:guideLst>
    </p:cSldViewPr>
  </p:slideViewPr>
  <p:notesTextViewPr>
    <p:cViewPr>
      <p:scale>
        <a:sx n="1" d="1"/>
        <a:sy n="1" d="1"/>
      </p:scale>
      <p:origin x="0" y="0"/>
    </p:cViewPr>
  </p:notesText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xmlns=""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xmlns=""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2019/10/14</a:t>
            </a:fld>
            <a:endParaRPr lang="zh-CN" altLang="en-US"/>
          </a:p>
        </p:txBody>
      </p:sp>
      <p:sp>
        <p:nvSpPr>
          <p:cNvPr id="4" name="页脚占位符 3">
            <a:extLst>
              <a:ext uri="{FF2B5EF4-FFF2-40B4-BE49-F238E27FC236}">
                <a16:creationId xmlns:a16="http://schemas.microsoft.com/office/drawing/2014/main" xmlns=""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xmlns=""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media/image4.png>
</file>

<file path=ppt/media/image5.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21283E-8B7F-4964-AA06-049E345F329A}" type="datetimeFigureOut">
              <a:rPr lang="zh-CN" altLang="en-US" smtClean="0"/>
              <a:t>2019/10/14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34E746-561D-47D2-A9D1-E36E9AF4742B}" type="slidenum">
              <a:rPr lang="zh-CN" altLang="en-US" smtClean="0"/>
              <a:t>‹#›</a:t>
            </a:fld>
            <a:endParaRPr lang="zh-CN" altLang="en-US"/>
          </a:p>
        </p:txBody>
      </p:sp>
    </p:spTree>
    <p:extLst>
      <p:ext uri="{BB962C8B-B14F-4D97-AF65-F5344CB8AC3E}">
        <p14:creationId xmlns:p14="http://schemas.microsoft.com/office/powerpoint/2010/main" val="3499723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pPr>
            <a:r>
              <a:rPr lang="en-US" altLang="zh-CN" sz="1200" dirty="0">
                <a:solidFill>
                  <a:schemeClr val="tx2"/>
                </a:solidFill>
                <a:latin typeface="宋体" pitchFamily="2" charset="-122"/>
              </a:rPr>
              <a:t>【</a:t>
            </a:r>
            <a:r>
              <a:rPr lang="zh-CN" altLang="en-US" sz="1200" dirty="0">
                <a:solidFill>
                  <a:schemeClr val="tx2"/>
                </a:solidFill>
                <a:latin typeface="宋体" pitchFamily="2" charset="-122"/>
              </a:rPr>
              <a:t>例</a:t>
            </a:r>
            <a:r>
              <a:rPr lang="en-US" altLang="zh-CN" sz="1200" dirty="0">
                <a:solidFill>
                  <a:schemeClr val="tx2"/>
                </a:solidFill>
                <a:latin typeface="宋体" pitchFamily="2" charset="-122"/>
              </a:rPr>
              <a:t>1】</a:t>
            </a:r>
            <a:r>
              <a:rPr lang="zh-CN" altLang="zh-CN" sz="1200" dirty="0">
                <a:solidFill>
                  <a:schemeClr val="tx2"/>
                </a:solidFill>
                <a:latin typeface="宋体" pitchFamily="2" charset="-122"/>
              </a:rPr>
              <a:t>求表达式</a:t>
            </a:r>
            <a:r>
              <a:rPr lang="en-US" altLang="zh-CN" sz="1200" dirty="0">
                <a:solidFill>
                  <a:schemeClr val="tx2"/>
                </a:solidFill>
                <a:latin typeface="宋体" pitchFamily="2" charset="-122"/>
              </a:rPr>
              <a:t>'A' – 10 + 5 * 2.0 + 20.8 / 4</a:t>
            </a:r>
            <a:r>
              <a:rPr lang="zh-CN" altLang="zh-CN" sz="1200" dirty="0">
                <a:solidFill>
                  <a:schemeClr val="tx2"/>
                </a:solidFill>
                <a:latin typeface="宋体" pitchFamily="2" charset="-122"/>
              </a:rPr>
              <a:t>的值</a:t>
            </a:r>
            <a:endParaRPr lang="zh-CN" altLang="en-US" sz="1200" i="1" dirty="0">
              <a:solidFill>
                <a:schemeClr val="tx2"/>
              </a:solidFill>
              <a:latin typeface="宋体" pitchFamily="2" charset="-122"/>
            </a:endParaRPr>
          </a:p>
          <a:p>
            <a:pPr>
              <a:lnSpc>
                <a:spcPct val="150000"/>
              </a:lnSpc>
            </a:pPr>
            <a:r>
              <a:rPr lang="zh-CN" altLang="en-US" sz="1200" i="1" dirty="0">
                <a:solidFill>
                  <a:schemeClr val="tx2"/>
                </a:solidFill>
                <a:latin typeface="宋体" pitchFamily="2" charset="-122"/>
              </a:rPr>
              <a:t>	</a:t>
            </a:r>
            <a:r>
              <a:rPr lang="en-US" altLang="zh-CN" sz="1200" i="1" dirty="0">
                <a:solidFill>
                  <a:schemeClr val="tx2"/>
                </a:solidFill>
                <a:latin typeface="宋体" pitchFamily="2" charset="-122"/>
              </a:rPr>
              <a:t>char </a:t>
            </a:r>
            <a:r>
              <a:rPr lang="en-US" altLang="zh-CN" sz="1200" i="1" dirty="0" err="1">
                <a:solidFill>
                  <a:schemeClr val="tx2"/>
                </a:solidFill>
                <a:latin typeface="宋体" pitchFamily="2" charset="-122"/>
              </a:rPr>
              <a:t>ch</a:t>
            </a:r>
            <a:r>
              <a:rPr lang="en-US" altLang="zh-CN" sz="1200" i="1" dirty="0">
                <a:solidFill>
                  <a:schemeClr val="tx2"/>
                </a:solidFill>
                <a:latin typeface="宋体" pitchFamily="2" charset="-122"/>
              </a:rPr>
              <a:t>=' A';</a:t>
            </a:r>
          </a:p>
          <a:p>
            <a:pPr>
              <a:lnSpc>
                <a:spcPct val="150000"/>
              </a:lnSpc>
            </a:pPr>
            <a:r>
              <a:rPr lang="en-US" altLang="zh-CN" sz="1200" i="1" dirty="0">
                <a:solidFill>
                  <a:schemeClr val="tx2"/>
                </a:solidFill>
                <a:latin typeface="宋体" pitchFamily="2" charset="-122"/>
              </a:rPr>
              <a:t>	int </a:t>
            </a:r>
            <a:r>
              <a:rPr lang="en-US" altLang="zh-CN" sz="1200" i="1" dirty="0" err="1">
                <a:solidFill>
                  <a:schemeClr val="tx2"/>
                </a:solidFill>
                <a:latin typeface="宋体" pitchFamily="2" charset="-122"/>
              </a:rPr>
              <a:t>i</a:t>
            </a:r>
            <a:r>
              <a:rPr lang="en-US" altLang="zh-CN" sz="1200" i="1" dirty="0">
                <a:solidFill>
                  <a:schemeClr val="tx2"/>
                </a:solidFill>
                <a:latin typeface="宋体" pitchFamily="2" charset="-122"/>
              </a:rPr>
              <a:t>=</a:t>
            </a:r>
            <a:r>
              <a:rPr lang="en-US" altLang="zh-CN" sz="1200" i="1" dirty="0" err="1">
                <a:solidFill>
                  <a:schemeClr val="tx2"/>
                </a:solidFill>
                <a:latin typeface="宋体" pitchFamily="2" charset="-122"/>
              </a:rPr>
              <a:t>ch</a:t>
            </a:r>
            <a:r>
              <a:rPr lang="en-US" altLang="zh-CN" sz="1200" i="1" dirty="0">
                <a:solidFill>
                  <a:schemeClr val="tx2"/>
                </a:solidFill>
                <a:latin typeface="宋体" pitchFamily="2" charset="-122"/>
              </a:rPr>
              <a:t>; </a:t>
            </a:r>
          </a:p>
          <a:p>
            <a:pPr>
              <a:lnSpc>
                <a:spcPct val="150000"/>
              </a:lnSpc>
            </a:pPr>
            <a:r>
              <a:rPr lang="zh-CN" altLang="en-US" sz="1200" i="1" dirty="0">
                <a:solidFill>
                  <a:schemeClr val="tx2"/>
                </a:solidFill>
                <a:latin typeface="宋体" pitchFamily="2" charset="-122"/>
              </a:rPr>
              <a:t>解：是赋值时的隐式转换。</a:t>
            </a:r>
            <a:r>
              <a:rPr lang="en-US" altLang="zh-CN" sz="1200" i="1" dirty="0">
                <a:solidFill>
                  <a:schemeClr val="tx2"/>
                </a:solidFill>
                <a:latin typeface="宋体" pitchFamily="2" charset="-122"/>
              </a:rPr>
              <a:t>C++</a:t>
            </a:r>
            <a:r>
              <a:rPr lang="zh-CN" altLang="en-US" sz="1200" i="1" dirty="0">
                <a:solidFill>
                  <a:schemeClr val="tx2"/>
                </a:solidFill>
                <a:latin typeface="宋体" pitchFamily="2" charset="-122"/>
              </a:rPr>
              <a:t>编译器自动将字符型变量</a:t>
            </a:r>
            <a:r>
              <a:rPr lang="en-US" altLang="zh-CN" sz="1200" i="1" dirty="0" err="1">
                <a:solidFill>
                  <a:schemeClr val="tx2"/>
                </a:solidFill>
                <a:latin typeface="宋体" pitchFamily="2" charset="-122"/>
              </a:rPr>
              <a:t>ch</a:t>
            </a:r>
            <a:r>
              <a:rPr lang="zh-CN" altLang="en-US" sz="1200" i="1" dirty="0">
                <a:solidFill>
                  <a:schemeClr val="tx2"/>
                </a:solidFill>
                <a:latin typeface="宋体" pitchFamily="2" charset="-122"/>
              </a:rPr>
              <a:t>的值（</a:t>
            </a:r>
            <a:r>
              <a:rPr lang="en-US" altLang="zh-CN" sz="1200" i="1" dirty="0">
                <a:solidFill>
                  <a:schemeClr val="tx2"/>
                </a:solidFill>
                <a:latin typeface="宋体" pitchFamily="2" charset="-122"/>
              </a:rPr>
              <a:t>65</a:t>
            </a:r>
            <a:r>
              <a:rPr lang="zh-CN" altLang="en-US" sz="1200" i="1" dirty="0">
                <a:solidFill>
                  <a:schemeClr val="tx2"/>
                </a:solidFill>
                <a:latin typeface="宋体" pitchFamily="2" charset="-122"/>
              </a:rPr>
              <a:t>，占一个字节）转换成整型值（</a:t>
            </a:r>
            <a:r>
              <a:rPr lang="en-US" altLang="zh-CN" sz="1200" i="1" dirty="0">
                <a:solidFill>
                  <a:schemeClr val="tx2"/>
                </a:solidFill>
                <a:latin typeface="宋体" pitchFamily="2" charset="-122"/>
              </a:rPr>
              <a:t>65</a:t>
            </a:r>
            <a:r>
              <a:rPr lang="zh-CN" altLang="en-US" sz="1200" i="1" dirty="0">
                <a:solidFill>
                  <a:schemeClr val="tx2"/>
                </a:solidFill>
                <a:latin typeface="宋体" pitchFamily="2" charset="-122"/>
              </a:rPr>
              <a:t>，占</a:t>
            </a:r>
            <a:r>
              <a:rPr lang="en-US" altLang="zh-CN" sz="1200" i="1" dirty="0">
                <a:solidFill>
                  <a:schemeClr val="tx2"/>
                </a:solidFill>
                <a:latin typeface="宋体" pitchFamily="2" charset="-122"/>
              </a:rPr>
              <a:t>4</a:t>
            </a:r>
            <a:r>
              <a:rPr lang="zh-CN" altLang="en-US" sz="1200" i="1">
                <a:solidFill>
                  <a:schemeClr val="tx2"/>
                </a:solidFill>
                <a:latin typeface="宋体" pitchFamily="2" charset="-122"/>
              </a:rPr>
              <a:t>个字节）。</a:t>
            </a:r>
          </a:p>
          <a:p>
            <a:endParaRPr lang="zh-CN" altLang="en-US"/>
          </a:p>
        </p:txBody>
      </p:sp>
      <p:sp>
        <p:nvSpPr>
          <p:cNvPr id="4" name="灯片编号占位符 3"/>
          <p:cNvSpPr>
            <a:spLocks noGrp="1"/>
          </p:cNvSpPr>
          <p:nvPr>
            <p:ph type="sldNum" sz="quarter" idx="10"/>
          </p:nvPr>
        </p:nvSpPr>
        <p:spPr/>
        <p:txBody>
          <a:bodyPr/>
          <a:lstStyle/>
          <a:p>
            <a:fld id="{BB34E746-561D-47D2-A9D1-E36E9AF4742B}" type="slidenum">
              <a:rPr lang="zh-CN" altLang="en-US" smtClean="0"/>
              <a:t>6</a:t>
            </a:fld>
            <a:endParaRPr lang="zh-CN" altLang="en-US"/>
          </a:p>
        </p:txBody>
      </p:sp>
    </p:spTree>
    <p:extLst>
      <p:ext uri="{BB962C8B-B14F-4D97-AF65-F5344CB8AC3E}">
        <p14:creationId xmlns:p14="http://schemas.microsoft.com/office/powerpoint/2010/main" val="2230729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xmlns=""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xmlns=""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基本数据类型之间的转换</a:t>
            </a:r>
          </a:p>
        </p:txBody>
      </p:sp>
      <p:sp>
        <p:nvSpPr>
          <p:cNvPr id="20" name="平行四边形 19">
            <a:extLst>
              <a:ext uri="{FF2B5EF4-FFF2-40B4-BE49-F238E27FC236}">
                <a16:creationId xmlns:a16="http://schemas.microsoft.com/office/drawing/2014/main" xmlns=""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31">
            <a:extLst>
              <a:ext uri="{FF2B5EF4-FFF2-40B4-BE49-F238E27FC236}">
                <a16:creationId xmlns:a16="http://schemas.microsoft.com/office/drawing/2014/main" xmlns="" id="{A584191F-7AD1-435A-9585-44645B901A53}"/>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2.12</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xmlns="">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5" name="页脚占位符 4">
            <a:extLst>
              <a:ext uri="{FF2B5EF4-FFF2-40B4-BE49-F238E27FC236}">
                <a16:creationId xmlns:a16="http://schemas.microsoft.com/office/drawing/2014/main" xmlns=""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5" name="页脚占位符 4">
            <a:extLst>
              <a:ext uri="{FF2B5EF4-FFF2-40B4-BE49-F238E27FC236}">
                <a16:creationId xmlns:a16="http://schemas.microsoft.com/office/drawing/2014/main" xmlns=""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5" name="页脚占位符 4">
            <a:extLst>
              <a:ext uri="{FF2B5EF4-FFF2-40B4-BE49-F238E27FC236}">
                <a16:creationId xmlns:a16="http://schemas.microsoft.com/office/drawing/2014/main" xmlns=""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5" name="页脚占位符 4">
            <a:extLst>
              <a:ext uri="{FF2B5EF4-FFF2-40B4-BE49-F238E27FC236}">
                <a16:creationId xmlns:a16="http://schemas.microsoft.com/office/drawing/2014/main" xmlns=""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6" name="页脚占位符 5">
            <a:extLst>
              <a:ext uri="{FF2B5EF4-FFF2-40B4-BE49-F238E27FC236}">
                <a16:creationId xmlns:a16="http://schemas.microsoft.com/office/drawing/2014/main" xmlns=""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8" name="页脚占位符 7">
            <a:extLst>
              <a:ext uri="{FF2B5EF4-FFF2-40B4-BE49-F238E27FC236}">
                <a16:creationId xmlns:a16="http://schemas.microsoft.com/office/drawing/2014/main" xmlns=""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xmlns=""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4" name="页脚占位符 3">
            <a:extLst>
              <a:ext uri="{FF2B5EF4-FFF2-40B4-BE49-F238E27FC236}">
                <a16:creationId xmlns:a16="http://schemas.microsoft.com/office/drawing/2014/main" xmlns=""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xmlns=""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3" name="页脚占位符 2">
            <a:extLst>
              <a:ext uri="{FF2B5EF4-FFF2-40B4-BE49-F238E27FC236}">
                <a16:creationId xmlns:a16="http://schemas.microsoft.com/office/drawing/2014/main" xmlns=""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xmlns=""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6" name="页脚占位符 5">
            <a:extLst>
              <a:ext uri="{FF2B5EF4-FFF2-40B4-BE49-F238E27FC236}">
                <a16:creationId xmlns:a16="http://schemas.microsoft.com/office/drawing/2014/main" xmlns=""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2019/10/14</a:t>
            </a:fld>
            <a:endParaRPr lang="zh-CN" altLang="en-US"/>
          </a:p>
        </p:txBody>
      </p:sp>
      <p:sp>
        <p:nvSpPr>
          <p:cNvPr id="6" name="页脚占位符 5">
            <a:extLst>
              <a:ext uri="{FF2B5EF4-FFF2-40B4-BE49-F238E27FC236}">
                <a16:creationId xmlns:a16="http://schemas.microsoft.com/office/drawing/2014/main" xmlns=""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xmlns=""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xmlns=""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xmlns=""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xmlns="" id="{6F941A70-3CF9-474B-9082-9F1B6EE9B7BE}"/>
              </a:ext>
            </a:extLst>
          </p:cNvPr>
          <p:cNvSpPr txBox="1"/>
          <p:nvPr/>
        </p:nvSpPr>
        <p:spPr>
          <a:xfrm>
            <a:off x="2778663" y="2305615"/>
            <a:ext cx="6660800" cy="1938992"/>
          </a:xfrm>
          <a:prstGeom prst="rect">
            <a:avLst/>
          </a:prstGeom>
          <a:noFill/>
        </p:spPr>
        <p:txBody>
          <a:bodyPr wrap="square" rtlCol="0">
            <a:spAutoFit/>
          </a:bodyPr>
          <a:lstStyle/>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基本</a:t>
            </a:r>
            <a:r>
              <a:rPr lang="zh-CN" altLang="en-US"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数据</a:t>
            </a:r>
            <a:endParaRPr lang="en-US" altLang="zh-CN"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zh-CN" altLang="en-US"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类型之间的转换</a:t>
            </a:r>
            <a:endPar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B236A77D-E49D-488B-BBC4-787894FC8936}"/>
              </a:ext>
            </a:extLst>
          </p:cNvPr>
          <p:cNvSpPr txBox="1"/>
          <p:nvPr/>
        </p:nvSpPr>
        <p:spPr>
          <a:xfrm>
            <a:off x="1699363" y="2362717"/>
            <a:ext cx="8629970" cy="2270750"/>
          </a:xfrm>
          <a:prstGeom prst="rect">
            <a:avLst/>
          </a:prstGeom>
          <a:noFill/>
        </p:spPr>
        <p:txBody>
          <a:bodyPr wrap="square" rtlCol="0">
            <a:spAutoFit/>
          </a:bodyPr>
          <a:lstStyle/>
          <a:p>
            <a:pPr indent="628650">
              <a:lnSpc>
                <a:spcPct val="12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不同的基本数据类型的数据进行混合运算时，必须先转换成同一类型，然后再进行运算。</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采取两种方法对基本数据类型进行转换：</a:t>
            </a:r>
            <a:r>
              <a:rPr lang="zh-CN" altLang="en-US" sz="2400" b="1"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隐式转换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（也称</a:t>
            </a:r>
            <a:r>
              <a:rPr lang="zh-CN" altLang="en-US" sz="2400" b="1"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自动转换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）和</a:t>
            </a:r>
            <a:r>
              <a:rPr lang="zh-CN" altLang="en-US" sz="2400" b="1"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显式转换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（也称</a:t>
            </a:r>
            <a:r>
              <a:rPr lang="zh-CN" altLang="en-US" sz="2400" b="1"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强制转换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lnSpc>
                <a:spcPct val="120000"/>
              </a:lnSpc>
              <a:buClr>
                <a:srgbClr val="7030A0"/>
              </a:buClr>
            </a:pP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2" name="组合 21">
            <a:extLst>
              <a:ext uri="{FF2B5EF4-FFF2-40B4-BE49-F238E27FC236}">
                <a16:creationId xmlns:a16="http://schemas.microsoft.com/office/drawing/2014/main" xmlns="" id="{9B1A0D9C-898E-48FB-9088-D18CE40B2F58}"/>
              </a:ext>
            </a:extLst>
          </p:cNvPr>
          <p:cNvGrpSpPr/>
          <p:nvPr/>
        </p:nvGrpSpPr>
        <p:grpSpPr>
          <a:xfrm rot="10800000" flipH="1">
            <a:off x="1424236" y="1882969"/>
            <a:ext cx="9210177" cy="3230245"/>
            <a:chOff x="850263" y="1552756"/>
            <a:chExt cx="13416557" cy="4877076"/>
          </a:xfrm>
        </p:grpSpPr>
        <p:grpSp>
          <p:nvGrpSpPr>
            <p:cNvPr id="23" name="组合 22">
              <a:extLst>
                <a:ext uri="{FF2B5EF4-FFF2-40B4-BE49-F238E27FC236}">
                  <a16:creationId xmlns:a16="http://schemas.microsoft.com/office/drawing/2014/main" xmlns=""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xmlns=""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28" name="组合 27">
                <a:extLst>
                  <a:ext uri="{FF2B5EF4-FFF2-40B4-BE49-F238E27FC236}">
                    <a16:creationId xmlns:a16="http://schemas.microsoft.com/office/drawing/2014/main" xmlns=""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xmlns=""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0" name="平行四边形 29">
                  <a:extLst>
                    <a:ext uri="{FF2B5EF4-FFF2-40B4-BE49-F238E27FC236}">
                      <a16:creationId xmlns:a16="http://schemas.microsoft.com/office/drawing/2014/main" xmlns=""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1" name="平行四边形 30">
                  <a:extLst>
                    <a:ext uri="{FF2B5EF4-FFF2-40B4-BE49-F238E27FC236}">
                      <a16:creationId xmlns:a16="http://schemas.microsoft.com/office/drawing/2014/main" xmlns=""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4" name="平行四边形 23">
              <a:extLst>
                <a:ext uri="{FF2B5EF4-FFF2-40B4-BE49-F238E27FC236}">
                  <a16:creationId xmlns:a16="http://schemas.microsoft.com/office/drawing/2014/main" xmlns=""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5" name="平行四边形 24">
              <a:extLst>
                <a:ext uri="{FF2B5EF4-FFF2-40B4-BE49-F238E27FC236}">
                  <a16:creationId xmlns:a16="http://schemas.microsoft.com/office/drawing/2014/main" xmlns=""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xmlns=""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spTree>
    <p:extLst>
      <p:ext uri="{BB962C8B-B14F-4D97-AF65-F5344CB8AC3E}">
        <p14:creationId xmlns:p14="http://schemas.microsoft.com/office/powerpoint/2010/main" val="26679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xmlns="" id="{DFDA8DF2-EB1F-4143-AA9F-24D24AB78A49}"/>
              </a:ext>
            </a:extLst>
          </p:cNvPr>
          <p:cNvGrpSpPr/>
          <p:nvPr/>
        </p:nvGrpSpPr>
        <p:grpSpPr>
          <a:xfrm>
            <a:off x="515938" y="1091211"/>
            <a:ext cx="1973353" cy="461665"/>
            <a:chOff x="515938" y="1091211"/>
            <a:chExt cx="1973353" cy="461665"/>
          </a:xfrm>
        </p:grpSpPr>
        <p:grpSp>
          <p:nvGrpSpPr>
            <p:cNvPr id="12" name="组合 11">
              <a:extLst>
                <a:ext uri="{FF2B5EF4-FFF2-40B4-BE49-F238E27FC236}">
                  <a16:creationId xmlns:a16="http://schemas.microsoft.com/office/drawing/2014/main" xmlns="" id="{C6320D35-384F-464B-B2A2-8444761E5373}"/>
                </a:ext>
              </a:extLst>
            </p:cNvPr>
            <p:cNvGrpSpPr/>
            <p:nvPr/>
          </p:nvGrpSpPr>
          <p:grpSpPr>
            <a:xfrm>
              <a:off x="515938" y="1155664"/>
              <a:ext cx="406408" cy="335423"/>
              <a:chOff x="3433308" y="2097229"/>
              <a:chExt cx="866296" cy="714983"/>
            </a:xfrm>
          </p:grpSpPr>
          <p:sp>
            <p:nvSpPr>
              <p:cNvPr id="4" name="平行四边形 3">
                <a:extLst>
                  <a:ext uri="{FF2B5EF4-FFF2-40B4-BE49-F238E27FC236}">
                    <a16:creationId xmlns:a16="http://schemas.microsoft.com/office/drawing/2014/main" xmlns="" id="{BAE63224-3DA6-4990-BA55-F0560AC8C6A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xmlns="" id="{E33D2442-BC79-4EA6-95A7-584DAFEFCF9E}"/>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xmlns="" id="{1C82436A-A273-44C4-A698-F9F870EC57F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xmlns="" id="{65FA15EE-C4B1-4D0E-B56C-97BE6801717C}"/>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xmlns="" id="{D60B81A3-A6AF-4A37-A256-A53238256FBC}"/>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xmlns="" id="{873268C3-7CA6-4162-9E16-359E42C78B3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xmlns="" id="{A6184E2F-5472-468F-ABCB-98A06BD638D3}"/>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a:extLst>
                  <a:ext uri="{FF2B5EF4-FFF2-40B4-BE49-F238E27FC236}">
                    <a16:creationId xmlns:a16="http://schemas.microsoft.com/office/drawing/2014/main" xmlns="" id="{A53E34A2-A531-4DF4-BA13-30C0C4FC66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a:extLst>
                <a:ext uri="{FF2B5EF4-FFF2-40B4-BE49-F238E27FC236}">
                  <a16:creationId xmlns:a16="http://schemas.microsoft.com/office/drawing/2014/main" xmlns="" id="{245A019C-342C-4D62-8AE3-6FFA94B85B77}"/>
                </a:ext>
              </a:extLst>
            </p:cNvPr>
            <p:cNvSpPr txBox="1"/>
            <p:nvPr/>
          </p:nvSpPr>
          <p:spPr>
            <a:xfrm>
              <a:off x="981504" y="1091211"/>
              <a:ext cx="1507787" cy="461665"/>
            </a:xfrm>
            <a:prstGeom prst="rect">
              <a:avLst/>
            </a:prstGeom>
            <a:noFill/>
          </p:spPr>
          <p:txBody>
            <a:bodyPr wrap="squar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隐式转换</a:t>
              </a:r>
            </a:p>
          </p:txBody>
        </p:sp>
      </p:grpSp>
      <p:pic>
        <p:nvPicPr>
          <p:cNvPr id="32" name="图形 31">
            <a:extLst>
              <a:ext uri="{FF2B5EF4-FFF2-40B4-BE49-F238E27FC236}">
                <a16:creationId xmlns:a16="http://schemas.microsoft.com/office/drawing/2014/main" xmlns="" id="{0F10AA14-D7AF-469A-8230-E0B63BED3D0A}"/>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248191" y="1706807"/>
            <a:ext cx="3947651" cy="4059982"/>
          </a:xfrm>
          <a:prstGeom prst="rect">
            <a:avLst/>
          </a:prstGeom>
        </p:spPr>
      </p:pic>
      <p:sp>
        <p:nvSpPr>
          <p:cNvPr id="33" name="Rectangle 3">
            <a:extLst>
              <a:ext uri="{FF2B5EF4-FFF2-40B4-BE49-F238E27FC236}">
                <a16:creationId xmlns:a16="http://schemas.microsoft.com/office/drawing/2014/main" xmlns="" id="{AE782CFB-48F8-47B0-ABAD-15889E72A900}"/>
              </a:ext>
            </a:extLst>
          </p:cNvPr>
          <p:cNvSpPr txBox="1">
            <a:spLocks noChangeArrowheads="1"/>
          </p:cNvSpPr>
          <p:nvPr/>
        </p:nvSpPr>
        <p:spPr>
          <a:xfrm>
            <a:off x="1585639" y="2711752"/>
            <a:ext cx="3331973"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隐式转换不需要进行转换声明，系统可以自动的进行转换。</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中自动进行转换的情形包括：</a:t>
            </a:r>
          </a:p>
        </p:txBody>
      </p:sp>
      <p:graphicFrame>
        <p:nvGraphicFramePr>
          <p:cNvPr id="35" name="表格 34">
            <a:extLst>
              <a:ext uri="{FF2B5EF4-FFF2-40B4-BE49-F238E27FC236}">
                <a16:creationId xmlns:a16="http://schemas.microsoft.com/office/drawing/2014/main" xmlns="" id="{A69C719C-11C4-46E4-8A12-82F934A9A3A5}"/>
              </a:ext>
            </a:extLst>
          </p:cNvPr>
          <p:cNvGraphicFramePr>
            <a:graphicFrameLocks noGrp="1"/>
          </p:cNvGraphicFramePr>
          <p:nvPr>
            <p:extLst>
              <p:ext uri="{D42A27DB-BD31-4B8C-83A1-F6EECF244321}">
                <p14:modId xmlns:p14="http://schemas.microsoft.com/office/powerpoint/2010/main" val="4114630710"/>
              </p:ext>
            </p:extLst>
          </p:nvPr>
        </p:nvGraphicFramePr>
        <p:xfrm>
          <a:off x="5729665" y="1082309"/>
          <a:ext cx="5717661" cy="5115465"/>
        </p:xfrm>
        <a:graphic>
          <a:graphicData uri="http://schemas.openxmlformats.org/drawingml/2006/table">
            <a:tbl>
              <a:tblPr>
                <a:tableStyleId>{BC89EF96-8CEA-46FF-86C4-4CE0E7609802}</a:tableStyleId>
              </a:tblPr>
              <a:tblGrid>
                <a:gridCol w="1042207">
                  <a:extLst>
                    <a:ext uri="{9D8B030D-6E8A-4147-A177-3AD203B41FA5}">
                      <a16:colId xmlns:a16="http://schemas.microsoft.com/office/drawing/2014/main" xmlns="" val="20000"/>
                    </a:ext>
                  </a:extLst>
                </a:gridCol>
                <a:gridCol w="4675454">
                  <a:extLst>
                    <a:ext uri="{9D8B030D-6E8A-4147-A177-3AD203B41FA5}">
                      <a16:colId xmlns:a16="http://schemas.microsoft.com/office/drawing/2014/main" xmlns="" val="20001"/>
                    </a:ext>
                  </a:extLst>
                </a:gridCol>
              </a:tblGrid>
              <a:tr h="1705155">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endParaRPr lang="zh-CN" sz="2400" kern="1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tc>
                <a:tc>
                  <a:txBody>
                    <a:bodyPr/>
                    <a:lstStyle/>
                    <a:p>
                      <a:pPr algn="l"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赋值时的类型转换。将一种算数类型的值赋值给另一种算数类型的变量，</a:t>
                      </a:r>
                      <a:r>
                        <a:rPr lang="en-US" altLang="zh-CN" sz="2400" kern="1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将</a:t>
                      </a:r>
                      <a:r>
                        <a:rPr lang="zh-CN" altLang="en-US" sz="2400"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对值</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进行转换。</a:t>
                      </a:r>
                    </a:p>
                  </a:txBody>
                  <a:tcPr marL="68580" marR="68580" marT="0" marB="0"/>
                </a:tc>
                <a:extLst>
                  <a:ext uri="{0D108BD9-81ED-4DB2-BD59-A6C34878D82A}">
                    <a16:rowId xmlns:a16="http://schemas.microsoft.com/office/drawing/2014/main" xmlns="" val="10001"/>
                  </a:ext>
                </a:extLst>
              </a:tr>
              <a:tr h="1705155">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endParaRPr lang="zh-CN" sz="2400" kern="1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tc>
                <a:tc>
                  <a:txBody>
                    <a:bodyPr/>
                    <a:lstStyle/>
                    <a:p>
                      <a:pPr algn="l"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表达式中的类型转换。表达式中包含不同的类型时，</a:t>
                      </a:r>
                      <a:r>
                        <a:rPr lang="en-US" altLang="zh-CN" sz="2400" kern="1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将</a:t>
                      </a:r>
                      <a:r>
                        <a:rPr lang="zh-CN" altLang="en-US" sz="2400"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对值</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进行转换。</a:t>
                      </a:r>
                    </a:p>
                  </a:txBody>
                  <a:tcPr marL="68580" marR="68580" marT="0" marB="0"/>
                </a:tc>
                <a:extLst>
                  <a:ext uri="{0D108BD9-81ED-4DB2-BD59-A6C34878D82A}">
                    <a16:rowId xmlns:a16="http://schemas.microsoft.com/office/drawing/2014/main" xmlns="" val="10002"/>
                  </a:ext>
                </a:extLst>
              </a:tr>
              <a:tr h="1705155">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endParaRPr lang="zh-CN" sz="2400" kern="1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tc>
                <a:tc>
                  <a:txBody>
                    <a:bodyPr/>
                    <a:lstStyle/>
                    <a:p>
                      <a:pPr algn="l"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参数传递时的类型转换。将实参参数传递给函数的形参时，</a:t>
                      </a:r>
                      <a:r>
                        <a:rPr lang="en-US" altLang="zh-CN" sz="2400" kern="100" dirty="0">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将</a:t>
                      </a:r>
                      <a:r>
                        <a:rPr lang="zh-CN" altLang="en-US" sz="2400" kern="1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对值</a:t>
                      </a:r>
                      <a:r>
                        <a:rPr lang="zh-CN" altLang="en-US" sz="2400" kern="100" dirty="0">
                          <a:latin typeface="Times New Roman" panose="02020603050405020304" pitchFamily="18" charset="0"/>
                          <a:ea typeface="微软雅黑" panose="020B0503020204020204" pitchFamily="34" charset="-122"/>
                          <a:cs typeface="Times New Roman" panose="02020603050405020304" pitchFamily="18" charset="0"/>
                        </a:rPr>
                        <a:t>进行转换。</a:t>
                      </a:r>
                    </a:p>
                  </a:txBody>
                  <a:tcPr marL="68580" marR="68580" marT="0" marB="0"/>
                </a:tc>
                <a:extLst>
                  <a:ext uri="{0D108BD9-81ED-4DB2-BD59-A6C34878D82A}">
                    <a16:rowId xmlns:a16="http://schemas.microsoft.com/office/drawing/2014/main" xmlns="" val="10003"/>
                  </a:ext>
                </a:extLst>
              </a:tr>
            </a:tbl>
          </a:graphicData>
        </a:graphic>
      </p:graphicFrame>
      <p:grpSp>
        <p:nvGrpSpPr>
          <p:cNvPr id="36" name="组合 35">
            <a:extLst>
              <a:ext uri="{FF2B5EF4-FFF2-40B4-BE49-F238E27FC236}">
                <a16:creationId xmlns:a16="http://schemas.microsoft.com/office/drawing/2014/main" xmlns="" id="{6EB4993C-E8B1-4F04-B079-612440352E94}"/>
              </a:ext>
            </a:extLst>
          </p:cNvPr>
          <p:cNvGrpSpPr/>
          <p:nvPr/>
        </p:nvGrpSpPr>
        <p:grpSpPr>
          <a:xfrm>
            <a:off x="6096000" y="1691796"/>
            <a:ext cx="375272" cy="3915608"/>
            <a:chOff x="6346166" y="1110806"/>
            <a:chExt cx="375272" cy="3915608"/>
          </a:xfrm>
        </p:grpSpPr>
        <p:sp>
          <p:nvSpPr>
            <p:cNvPr id="37" name="Rectangle 3">
              <a:extLst>
                <a:ext uri="{FF2B5EF4-FFF2-40B4-BE49-F238E27FC236}">
                  <a16:creationId xmlns:a16="http://schemas.microsoft.com/office/drawing/2014/main" xmlns="" id="{9C209F77-2858-45E5-92E2-40DF4C5F9062}"/>
                </a:ext>
              </a:extLst>
            </p:cNvPr>
            <p:cNvSpPr txBox="1">
              <a:spLocks noChangeArrowheads="1"/>
            </p:cNvSpPr>
            <p:nvPr/>
          </p:nvSpPr>
          <p:spPr>
            <a:xfrm>
              <a:off x="6346166" y="1110806"/>
              <a:ext cx="375272"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Rectangle 3">
              <a:extLst>
                <a:ext uri="{FF2B5EF4-FFF2-40B4-BE49-F238E27FC236}">
                  <a16:creationId xmlns:a16="http://schemas.microsoft.com/office/drawing/2014/main" xmlns="" id="{8CB16C83-3093-43FD-80DA-432E0788CFA9}"/>
                </a:ext>
              </a:extLst>
            </p:cNvPr>
            <p:cNvSpPr txBox="1">
              <a:spLocks noChangeArrowheads="1"/>
            </p:cNvSpPr>
            <p:nvPr/>
          </p:nvSpPr>
          <p:spPr>
            <a:xfrm>
              <a:off x="6346166" y="2769003"/>
              <a:ext cx="375272"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Rectangle 3">
              <a:extLst>
                <a:ext uri="{FF2B5EF4-FFF2-40B4-BE49-F238E27FC236}">
                  <a16:creationId xmlns:a16="http://schemas.microsoft.com/office/drawing/2014/main" xmlns="" id="{2DB2A754-A2BC-46F0-A5C1-A5C47DE79B67}"/>
                </a:ext>
              </a:extLst>
            </p:cNvPr>
            <p:cNvSpPr txBox="1">
              <a:spLocks noChangeArrowheads="1"/>
            </p:cNvSpPr>
            <p:nvPr/>
          </p:nvSpPr>
          <p:spPr>
            <a:xfrm>
              <a:off x="6346166" y="4465305"/>
              <a:ext cx="375272"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834644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p:cTn id="11" dur="500" fill="hold"/>
                                        <p:tgtEl>
                                          <p:spTgt spid="32"/>
                                        </p:tgtEl>
                                        <p:attrNameLst>
                                          <p:attrName>ppt_w</p:attrName>
                                        </p:attrNameLst>
                                      </p:cBhvr>
                                      <p:tavLst>
                                        <p:tav tm="0">
                                          <p:val>
                                            <p:fltVal val="0"/>
                                          </p:val>
                                        </p:tav>
                                        <p:tav tm="100000">
                                          <p:val>
                                            <p:strVal val="#ppt_w"/>
                                          </p:val>
                                        </p:tav>
                                      </p:tavLst>
                                    </p:anim>
                                    <p:anim calcmode="lin" valueType="num">
                                      <p:cBhvr>
                                        <p:cTn id="12" dur="500" fill="hold"/>
                                        <p:tgtEl>
                                          <p:spTgt spid="32"/>
                                        </p:tgtEl>
                                        <p:attrNameLst>
                                          <p:attrName>ppt_h</p:attrName>
                                        </p:attrNameLst>
                                      </p:cBhvr>
                                      <p:tavLst>
                                        <p:tav tm="0">
                                          <p:val>
                                            <p:fltVal val="0"/>
                                          </p:val>
                                        </p:tav>
                                        <p:tav tm="100000">
                                          <p:val>
                                            <p:strVal val="#ppt_h"/>
                                          </p:val>
                                        </p:tav>
                                      </p:tavLst>
                                    </p:anim>
                                    <p:animEffect transition="in" filter="fade">
                                      <p:cBhvr>
                                        <p:cTn id="13" dur="500"/>
                                        <p:tgtEl>
                                          <p:spTgt spid="32"/>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wipe(left)">
                                      <p:cBhvr>
                                        <p:cTn id="17" dur="500"/>
                                        <p:tgtEl>
                                          <p:spTgt spid="33"/>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fade">
                                      <p:cBhvr>
                                        <p:cTn id="21" dur="500"/>
                                        <p:tgtEl>
                                          <p:spTgt spid="35"/>
                                        </p:tgtEl>
                                      </p:cBhvr>
                                    </p:animEffect>
                                  </p:childTnLst>
                                </p:cTn>
                              </p:par>
                              <p:par>
                                <p:cTn id="22" presetID="10" presetClass="entr" presetSubtype="0" fill="hold" nodeType="with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形 27">
            <a:extLst>
              <a:ext uri="{FF2B5EF4-FFF2-40B4-BE49-F238E27FC236}">
                <a16:creationId xmlns:a16="http://schemas.microsoft.com/office/drawing/2014/main" xmlns="" id="{DBD51196-9E1A-4FC0-BCB7-8E3F2EE2503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266754" y="1673329"/>
            <a:ext cx="3947651" cy="4059982"/>
          </a:xfrm>
          <a:prstGeom prst="rect">
            <a:avLst/>
          </a:prstGeom>
        </p:spPr>
      </p:pic>
      <p:sp>
        <p:nvSpPr>
          <p:cNvPr id="29" name="Rectangle 3">
            <a:extLst>
              <a:ext uri="{FF2B5EF4-FFF2-40B4-BE49-F238E27FC236}">
                <a16:creationId xmlns:a16="http://schemas.microsoft.com/office/drawing/2014/main" xmlns="" id="{5AD84D99-CFD1-49E3-A343-2E237BCB3270}"/>
              </a:ext>
            </a:extLst>
          </p:cNvPr>
          <p:cNvSpPr txBox="1">
            <a:spLocks noChangeArrowheads="1"/>
          </p:cNvSpPr>
          <p:nvPr/>
        </p:nvSpPr>
        <p:spPr>
          <a:xfrm>
            <a:off x="1345876" y="2645167"/>
            <a:ext cx="3595079"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下面语句进行了什么转化？</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char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ch</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12" name="组合 11">
            <a:extLst>
              <a:ext uri="{FF2B5EF4-FFF2-40B4-BE49-F238E27FC236}">
                <a16:creationId xmlns:a16="http://schemas.microsoft.com/office/drawing/2014/main" xmlns="" id="{8B974BEA-9591-421E-B59F-4A0C7CA710BD}"/>
              </a:ext>
            </a:extLst>
          </p:cNvPr>
          <p:cNvGrpSpPr/>
          <p:nvPr/>
        </p:nvGrpSpPr>
        <p:grpSpPr>
          <a:xfrm>
            <a:off x="7078456" y="2023859"/>
            <a:ext cx="3669847" cy="3358921"/>
            <a:chOff x="6912835" y="1672946"/>
            <a:chExt cx="3669847" cy="3358921"/>
          </a:xfrm>
        </p:grpSpPr>
        <p:grpSp>
          <p:nvGrpSpPr>
            <p:cNvPr id="31" name="组合 30">
              <a:extLst>
                <a:ext uri="{FF2B5EF4-FFF2-40B4-BE49-F238E27FC236}">
                  <a16:creationId xmlns:a16="http://schemas.microsoft.com/office/drawing/2014/main" xmlns="" id="{490BEF52-E3A3-4077-B6DA-247FF3B7CF45}"/>
                </a:ext>
              </a:extLst>
            </p:cNvPr>
            <p:cNvGrpSpPr/>
            <p:nvPr/>
          </p:nvGrpSpPr>
          <p:grpSpPr>
            <a:xfrm>
              <a:off x="6912835" y="1672946"/>
              <a:ext cx="3669847" cy="3358921"/>
              <a:chOff x="4188196" y="2127479"/>
              <a:chExt cx="3910692" cy="3650794"/>
            </a:xfrm>
          </p:grpSpPr>
          <p:grpSp>
            <p:nvGrpSpPr>
              <p:cNvPr id="32" name="组合 31">
                <a:extLst>
                  <a:ext uri="{FF2B5EF4-FFF2-40B4-BE49-F238E27FC236}">
                    <a16:creationId xmlns:a16="http://schemas.microsoft.com/office/drawing/2014/main" xmlns="" id="{0ACB264C-FD42-41F5-BD8F-6D858900978E}"/>
                  </a:ext>
                </a:extLst>
              </p:cNvPr>
              <p:cNvGrpSpPr/>
              <p:nvPr/>
            </p:nvGrpSpPr>
            <p:grpSpPr>
              <a:xfrm>
                <a:off x="4188196" y="2127479"/>
                <a:ext cx="3910692" cy="3650794"/>
                <a:chOff x="4188196" y="2127479"/>
                <a:chExt cx="3910692" cy="3650794"/>
              </a:xfrm>
            </p:grpSpPr>
            <p:sp>
              <p:nvSpPr>
                <p:cNvPr id="37" name="任意多边形 93">
                  <a:extLst>
                    <a:ext uri="{FF2B5EF4-FFF2-40B4-BE49-F238E27FC236}">
                      <a16:creationId xmlns:a16="http://schemas.microsoft.com/office/drawing/2014/main" xmlns="" id="{1BB13B4D-43B2-473F-AF21-224156AE15BD}"/>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8" name="矩形: 圆角 37">
                  <a:extLst>
                    <a:ext uri="{FF2B5EF4-FFF2-40B4-BE49-F238E27FC236}">
                      <a16:creationId xmlns:a16="http://schemas.microsoft.com/office/drawing/2014/main" xmlns="" id="{50DA82BA-8C79-457E-8DE3-7CD7A64FF222}"/>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9" name="任意多边形 93">
                  <a:extLst>
                    <a:ext uri="{FF2B5EF4-FFF2-40B4-BE49-F238E27FC236}">
                      <a16:creationId xmlns:a16="http://schemas.microsoft.com/office/drawing/2014/main" xmlns="" id="{78317F43-7E62-4A0F-B71B-696DD5A0E219}"/>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0" name="任意多边形 93">
                  <a:extLst>
                    <a:ext uri="{FF2B5EF4-FFF2-40B4-BE49-F238E27FC236}">
                      <a16:creationId xmlns:a16="http://schemas.microsoft.com/office/drawing/2014/main" xmlns="" id="{130FFFBB-8022-4E0E-BE95-3A21F5253210}"/>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1" name="任意多边形 93">
                  <a:extLst>
                    <a:ext uri="{FF2B5EF4-FFF2-40B4-BE49-F238E27FC236}">
                      <a16:creationId xmlns:a16="http://schemas.microsoft.com/office/drawing/2014/main" xmlns="" id="{FE865735-146E-4EF3-8B6E-1A34FE97D8CD}"/>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33" name="直接连接符 32">
                <a:extLst>
                  <a:ext uri="{FF2B5EF4-FFF2-40B4-BE49-F238E27FC236}">
                    <a16:creationId xmlns:a16="http://schemas.microsoft.com/office/drawing/2014/main" xmlns="" id="{8D1ED882-EE7F-416E-BB1C-45A169EA9C52}"/>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xmlns="" id="{AAC65A9E-1FF6-4ECF-897E-D6E06A664476}"/>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xmlns="" id="{B5B2862A-0764-4E0A-B739-FF0822E4F773}"/>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6" name="直接连接符 35">
                <a:extLst>
                  <a:ext uri="{FF2B5EF4-FFF2-40B4-BE49-F238E27FC236}">
                    <a16:creationId xmlns:a16="http://schemas.microsoft.com/office/drawing/2014/main" xmlns="" id="{979A0A6E-93FD-4065-B102-DF28D5B1144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42" name="文本框 41">
              <a:extLst>
                <a:ext uri="{FF2B5EF4-FFF2-40B4-BE49-F238E27FC236}">
                  <a16:creationId xmlns:a16="http://schemas.microsoft.com/office/drawing/2014/main" xmlns="" id="{D5E60CFD-DCDB-46BE-8355-BE1CD975FE83}"/>
                </a:ext>
              </a:extLst>
            </p:cNvPr>
            <p:cNvSpPr txBox="1"/>
            <p:nvPr/>
          </p:nvSpPr>
          <p:spPr>
            <a:xfrm>
              <a:off x="7422731" y="2035546"/>
              <a:ext cx="2766599" cy="2677656"/>
            </a:xfrm>
            <a:prstGeom prst="rect">
              <a:avLst/>
            </a:prstGeom>
            <a:noFill/>
          </p:spPr>
          <p:txBody>
            <a:bodyPr wrap="square" rtlCol="0">
              <a:spAutoFit/>
            </a:bodyPr>
            <a:lstStyle/>
            <a:p>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解：是赋值时的隐式转换。</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编译器自动将字符型变量</a:t>
              </a:r>
              <a:r>
                <a:rPr lang="en-US" altLang="zh-CN" sz="2400" dirty="0" err="1">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ch</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的值（</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65</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，占一个字节）转换成整型值（</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65</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，占</a:t>
              </a:r>
              <a:r>
                <a:rPr lang="en-US" altLang="zh-CN"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个字节）。</a:t>
              </a:r>
            </a:p>
          </p:txBody>
        </p:sp>
      </p:grpSp>
      <p:sp>
        <p:nvSpPr>
          <p:cNvPr id="18" name="Rectangle 3">
            <a:extLst>
              <a:ext uri="{FF2B5EF4-FFF2-40B4-BE49-F238E27FC236}">
                <a16:creationId xmlns:a16="http://schemas.microsoft.com/office/drawing/2014/main" xmlns="" id="{CC2631C9-22A4-40E1-8EB5-2D5462981818}"/>
              </a:ext>
            </a:extLst>
          </p:cNvPr>
          <p:cNvSpPr txBox="1">
            <a:spLocks noChangeArrowheads="1"/>
          </p:cNvSpPr>
          <p:nvPr/>
        </p:nvSpPr>
        <p:spPr>
          <a:xfrm>
            <a:off x="331772" y="837900"/>
            <a:ext cx="3490477"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）赋值时的类型转换</a:t>
            </a:r>
          </a:p>
        </p:txBody>
      </p:sp>
    </p:spTree>
    <p:extLst>
      <p:ext uri="{BB962C8B-B14F-4D97-AF65-F5344CB8AC3E}">
        <p14:creationId xmlns:p14="http://schemas.microsoft.com/office/powerpoint/2010/main" val="1124320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wipe(left)">
                                      <p:cBhvr>
                                        <p:cTn id="7" dur="500"/>
                                        <p:tgtEl>
                                          <p:spTgt spid="18">
                                            <p:txEl>
                                              <p:pRg st="0" end="0"/>
                                            </p:txEl>
                                          </p:spTgt>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p:cTn id="11" dur="500" fill="hold"/>
                                        <p:tgtEl>
                                          <p:spTgt spid="28"/>
                                        </p:tgtEl>
                                        <p:attrNameLst>
                                          <p:attrName>ppt_w</p:attrName>
                                        </p:attrNameLst>
                                      </p:cBhvr>
                                      <p:tavLst>
                                        <p:tav tm="0">
                                          <p:val>
                                            <p:fltVal val="0"/>
                                          </p:val>
                                        </p:tav>
                                        <p:tav tm="100000">
                                          <p:val>
                                            <p:strVal val="#ppt_w"/>
                                          </p:val>
                                        </p:tav>
                                      </p:tavLst>
                                    </p:anim>
                                    <p:anim calcmode="lin" valueType="num">
                                      <p:cBhvr>
                                        <p:cTn id="12" dur="500" fill="hold"/>
                                        <p:tgtEl>
                                          <p:spTgt spid="28"/>
                                        </p:tgtEl>
                                        <p:attrNameLst>
                                          <p:attrName>ppt_h</p:attrName>
                                        </p:attrNameLst>
                                      </p:cBhvr>
                                      <p:tavLst>
                                        <p:tav tm="0">
                                          <p:val>
                                            <p:fltVal val="0"/>
                                          </p:val>
                                        </p:tav>
                                        <p:tav tm="100000">
                                          <p:val>
                                            <p:strVal val="#ppt_h"/>
                                          </p:val>
                                        </p:tav>
                                      </p:tavLst>
                                    </p:anim>
                                    <p:animEffect transition="in" filter="fade">
                                      <p:cBhvr>
                                        <p:cTn id="13" dur="500"/>
                                        <p:tgtEl>
                                          <p:spTgt spid="28"/>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wipe(left)">
                                      <p:cBhvr>
                                        <p:cTn id="17" dur="500"/>
                                        <p:tgtEl>
                                          <p:spTgt spid="29"/>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left)">
                                      <p:cBhvr>
                                        <p:cTn id="2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xmlns="" id="{87683F06-048C-4143-9DAD-9AA05B645E3D}"/>
              </a:ext>
            </a:extLst>
          </p:cNvPr>
          <p:cNvSpPr txBox="1"/>
          <p:nvPr/>
        </p:nvSpPr>
        <p:spPr>
          <a:xfrm>
            <a:off x="884163" y="755481"/>
            <a:ext cx="7746129" cy="830997"/>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提示：</a:t>
            </a:r>
          </a:p>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下</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面几种赋值情况会存在潜在的数值转换问题：</a:t>
            </a:r>
          </a:p>
        </p:txBody>
      </p:sp>
      <p:grpSp>
        <p:nvGrpSpPr>
          <p:cNvPr id="2" name="组合 1">
            <a:extLst>
              <a:ext uri="{FF2B5EF4-FFF2-40B4-BE49-F238E27FC236}">
                <a16:creationId xmlns:a16="http://schemas.microsoft.com/office/drawing/2014/main" xmlns="" id="{87CA0C76-C66F-4B83-BE95-A7C883EF021D}"/>
              </a:ext>
            </a:extLst>
          </p:cNvPr>
          <p:cNvGrpSpPr/>
          <p:nvPr/>
        </p:nvGrpSpPr>
        <p:grpSpPr>
          <a:xfrm>
            <a:off x="981504" y="2065268"/>
            <a:ext cx="3023568" cy="3650794"/>
            <a:chOff x="981504" y="2065268"/>
            <a:chExt cx="3023568" cy="3650794"/>
          </a:xfrm>
        </p:grpSpPr>
        <p:grpSp>
          <p:nvGrpSpPr>
            <p:cNvPr id="34" name="组合 33">
              <a:extLst>
                <a:ext uri="{FF2B5EF4-FFF2-40B4-BE49-F238E27FC236}">
                  <a16:creationId xmlns:a16="http://schemas.microsoft.com/office/drawing/2014/main" xmlns="" id="{2FA1564B-77BB-45C3-8AEC-F5E9EC485835}"/>
                </a:ext>
              </a:extLst>
            </p:cNvPr>
            <p:cNvGrpSpPr/>
            <p:nvPr/>
          </p:nvGrpSpPr>
          <p:grpSpPr>
            <a:xfrm>
              <a:off x="981504" y="2065268"/>
              <a:ext cx="3023568" cy="3650794"/>
              <a:chOff x="4188196" y="2127479"/>
              <a:chExt cx="3910692" cy="3650794"/>
            </a:xfrm>
          </p:grpSpPr>
          <p:grpSp>
            <p:nvGrpSpPr>
              <p:cNvPr id="13" name="组合 12">
                <a:extLst>
                  <a:ext uri="{FF2B5EF4-FFF2-40B4-BE49-F238E27FC236}">
                    <a16:creationId xmlns:a16="http://schemas.microsoft.com/office/drawing/2014/main" xmlns="" id="{6D45343F-1900-485A-9ECB-982A06ADF2D3}"/>
                  </a:ext>
                </a:extLst>
              </p:cNvPr>
              <p:cNvGrpSpPr/>
              <p:nvPr/>
            </p:nvGrpSpPr>
            <p:grpSpPr>
              <a:xfrm>
                <a:off x="4188196" y="2127479"/>
                <a:ext cx="3910692" cy="3650794"/>
                <a:chOff x="4188196" y="2127479"/>
                <a:chExt cx="3910692" cy="3650794"/>
              </a:xfrm>
            </p:grpSpPr>
            <p:sp>
              <p:nvSpPr>
                <p:cNvPr id="18" name="任意多边形 93">
                  <a:extLst>
                    <a:ext uri="{FF2B5EF4-FFF2-40B4-BE49-F238E27FC236}">
                      <a16:creationId xmlns:a16="http://schemas.microsoft.com/office/drawing/2014/main" xmlns="" id="{B1681F85-BCA4-4653-876E-1D57A77DE958}"/>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12" name="矩形: 圆角 11">
                  <a:extLst>
                    <a:ext uri="{FF2B5EF4-FFF2-40B4-BE49-F238E27FC236}">
                      <a16:creationId xmlns:a16="http://schemas.microsoft.com/office/drawing/2014/main" xmlns="" id="{518762C1-DC2E-407E-9A45-CD9496ED4E71}"/>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93">
                  <a:extLst>
                    <a:ext uri="{FF2B5EF4-FFF2-40B4-BE49-F238E27FC236}">
                      <a16:creationId xmlns:a16="http://schemas.microsoft.com/office/drawing/2014/main" xmlns="" id="{49D8CA9D-9775-44BF-A4E8-DB33A6C6DEAA}"/>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1" name="任意多边形 93">
                  <a:extLst>
                    <a:ext uri="{FF2B5EF4-FFF2-40B4-BE49-F238E27FC236}">
                      <a16:creationId xmlns:a16="http://schemas.microsoft.com/office/drawing/2014/main" xmlns="" id="{2742D926-8D0E-46DB-BE59-F9E479AC4D65}"/>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5" name="任意多边形 93">
                  <a:extLst>
                    <a:ext uri="{FF2B5EF4-FFF2-40B4-BE49-F238E27FC236}">
                      <a16:creationId xmlns:a16="http://schemas.microsoft.com/office/drawing/2014/main" xmlns="" id="{C1DF7E33-1A19-4EA8-BAFD-E6DA9EFB0BD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19" name="直接连接符 18">
                <a:extLst>
                  <a:ext uri="{FF2B5EF4-FFF2-40B4-BE49-F238E27FC236}">
                    <a16:creationId xmlns:a16="http://schemas.microsoft.com/office/drawing/2014/main" xmlns="" id="{92AF8A1D-BD95-435C-9EB9-38B1B5FCF25E}"/>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xmlns="" id="{18E7DF1B-7627-481A-99E9-0391B9B7E4E1}"/>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xmlns="" id="{20586DEF-70BB-41B3-8365-46C94E68FA5A}"/>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xmlns="" id="{BEFF71F3-2623-4755-92AB-E7E4FB0A5741}"/>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15" name="文本框 14">
              <a:extLst>
                <a:ext uri="{FF2B5EF4-FFF2-40B4-BE49-F238E27FC236}">
                  <a16:creationId xmlns:a16="http://schemas.microsoft.com/office/drawing/2014/main" xmlns="" id="{567A5760-A656-47BD-BC77-FA5B0E32C86F}"/>
                </a:ext>
              </a:extLst>
            </p:cNvPr>
            <p:cNvSpPr txBox="1"/>
            <p:nvPr/>
          </p:nvSpPr>
          <p:spPr>
            <a:xfrm>
              <a:off x="1144323" y="2391047"/>
              <a:ext cx="2664058" cy="2677656"/>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将较大的浮点数赋值给较小的浮点数，如将</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double</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型转换为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float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，转</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换后的值可能超出目标类型的取值范围导致结果错误。</a:t>
              </a:r>
            </a:p>
          </p:txBody>
        </p:sp>
      </p:grpSp>
      <p:grpSp>
        <p:nvGrpSpPr>
          <p:cNvPr id="3" name="组合 2">
            <a:extLst>
              <a:ext uri="{FF2B5EF4-FFF2-40B4-BE49-F238E27FC236}">
                <a16:creationId xmlns:a16="http://schemas.microsoft.com/office/drawing/2014/main" xmlns="" id="{2813D1AE-DDDF-403C-AD97-5DA4A7E3B841}"/>
              </a:ext>
            </a:extLst>
          </p:cNvPr>
          <p:cNvGrpSpPr/>
          <p:nvPr/>
        </p:nvGrpSpPr>
        <p:grpSpPr>
          <a:xfrm>
            <a:off x="4601152" y="2065268"/>
            <a:ext cx="3023568" cy="3650794"/>
            <a:chOff x="4601152" y="2065268"/>
            <a:chExt cx="3023568" cy="3650794"/>
          </a:xfrm>
        </p:grpSpPr>
        <p:grpSp>
          <p:nvGrpSpPr>
            <p:cNvPr id="16" name="组合 15">
              <a:extLst>
                <a:ext uri="{FF2B5EF4-FFF2-40B4-BE49-F238E27FC236}">
                  <a16:creationId xmlns:a16="http://schemas.microsoft.com/office/drawing/2014/main" xmlns="" id="{BE02C736-4608-42C8-97C5-3A3F3B4EFEE6}"/>
                </a:ext>
              </a:extLst>
            </p:cNvPr>
            <p:cNvGrpSpPr/>
            <p:nvPr/>
          </p:nvGrpSpPr>
          <p:grpSpPr>
            <a:xfrm>
              <a:off x="4601152" y="2065268"/>
              <a:ext cx="3023568" cy="3650794"/>
              <a:chOff x="4188196" y="2127479"/>
              <a:chExt cx="3910692" cy="3650794"/>
            </a:xfrm>
          </p:grpSpPr>
          <p:grpSp>
            <p:nvGrpSpPr>
              <p:cNvPr id="17" name="组合 16">
                <a:extLst>
                  <a:ext uri="{FF2B5EF4-FFF2-40B4-BE49-F238E27FC236}">
                    <a16:creationId xmlns:a16="http://schemas.microsoft.com/office/drawing/2014/main" xmlns="" id="{1D892E0D-D1D8-45FB-8A83-AF68C5CD6DA3}"/>
                  </a:ext>
                </a:extLst>
              </p:cNvPr>
              <p:cNvGrpSpPr/>
              <p:nvPr/>
            </p:nvGrpSpPr>
            <p:grpSpPr>
              <a:xfrm>
                <a:off x="4188196" y="2127479"/>
                <a:ext cx="3910692" cy="3650794"/>
                <a:chOff x="4188196" y="2127479"/>
                <a:chExt cx="3910692" cy="3650794"/>
              </a:xfrm>
            </p:grpSpPr>
            <p:sp>
              <p:nvSpPr>
                <p:cNvPr id="30" name="任意多边形 93">
                  <a:extLst>
                    <a:ext uri="{FF2B5EF4-FFF2-40B4-BE49-F238E27FC236}">
                      <a16:creationId xmlns:a16="http://schemas.microsoft.com/office/drawing/2014/main" xmlns="" id="{9C91EEC1-D878-450B-8069-66E045293211}"/>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矩形: 圆角 30">
                  <a:extLst>
                    <a:ext uri="{FF2B5EF4-FFF2-40B4-BE49-F238E27FC236}">
                      <a16:creationId xmlns:a16="http://schemas.microsoft.com/office/drawing/2014/main" xmlns="" id="{A1DC347C-4BB4-4C58-949C-F05E47D36A33}"/>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93">
                  <a:extLst>
                    <a:ext uri="{FF2B5EF4-FFF2-40B4-BE49-F238E27FC236}">
                      <a16:creationId xmlns:a16="http://schemas.microsoft.com/office/drawing/2014/main" xmlns="" id="{4833E385-5C48-4643-A57B-90AA4209BF91}"/>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5" name="任意多边形 93">
                  <a:extLst>
                    <a:ext uri="{FF2B5EF4-FFF2-40B4-BE49-F238E27FC236}">
                      <a16:creationId xmlns:a16="http://schemas.microsoft.com/office/drawing/2014/main" xmlns="" id="{3D3AD15C-C826-4175-9E19-79831BEBD84A}"/>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6" name="任意多边形 93">
                  <a:extLst>
                    <a:ext uri="{FF2B5EF4-FFF2-40B4-BE49-F238E27FC236}">
                      <a16:creationId xmlns:a16="http://schemas.microsoft.com/office/drawing/2014/main" xmlns="" id="{BE8B4042-BD67-4CD4-AAA7-AC7E692D80A8}"/>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3" name="直接连接符 22">
                <a:extLst>
                  <a:ext uri="{FF2B5EF4-FFF2-40B4-BE49-F238E27FC236}">
                    <a16:creationId xmlns:a16="http://schemas.microsoft.com/office/drawing/2014/main" xmlns="" id="{4CE78D5C-B736-4F89-94A4-1224C7873EB9}"/>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xmlns="" id="{0FD13178-0749-4EEC-B620-BA5E46BCBDB9}"/>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xmlns="" id="{7A5764BC-4AF0-4B89-919A-5F462394AE4A}"/>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xmlns="" id="{2E1B388C-D3E1-4D2D-803C-4B3D87D3A055}"/>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37" name="文本框 36">
              <a:extLst>
                <a:ext uri="{FF2B5EF4-FFF2-40B4-BE49-F238E27FC236}">
                  <a16:creationId xmlns:a16="http://schemas.microsoft.com/office/drawing/2014/main" xmlns="" id="{DD12CA54-84C1-4581-8291-B68ED2ECD6AE}"/>
                </a:ext>
              </a:extLst>
            </p:cNvPr>
            <p:cNvSpPr txBox="1"/>
            <p:nvPr/>
          </p:nvSpPr>
          <p:spPr>
            <a:xfrm>
              <a:off x="4763971" y="2391047"/>
              <a:ext cx="2664058" cy="3046988"/>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将浮点类型赋值给整型，如将</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float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型转换为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型，转换后的</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值</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会</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丢</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失小数部分，原来的值也可能超出目标类型的取值范围导致结果错误。</a:t>
              </a:r>
            </a:p>
          </p:txBody>
        </p:sp>
      </p:grpSp>
      <p:grpSp>
        <p:nvGrpSpPr>
          <p:cNvPr id="4" name="组合 3">
            <a:extLst>
              <a:ext uri="{FF2B5EF4-FFF2-40B4-BE49-F238E27FC236}">
                <a16:creationId xmlns:a16="http://schemas.microsoft.com/office/drawing/2014/main" xmlns="" id="{19841D0C-156B-40E1-88C2-3528ACBF2EAA}"/>
              </a:ext>
            </a:extLst>
          </p:cNvPr>
          <p:cNvGrpSpPr/>
          <p:nvPr/>
        </p:nvGrpSpPr>
        <p:grpSpPr>
          <a:xfrm>
            <a:off x="8168158" y="2065268"/>
            <a:ext cx="3023568" cy="3650794"/>
            <a:chOff x="8168158" y="2065268"/>
            <a:chExt cx="3023568" cy="3650794"/>
          </a:xfrm>
        </p:grpSpPr>
        <p:grpSp>
          <p:nvGrpSpPr>
            <p:cNvPr id="38" name="组合 37">
              <a:extLst>
                <a:ext uri="{FF2B5EF4-FFF2-40B4-BE49-F238E27FC236}">
                  <a16:creationId xmlns:a16="http://schemas.microsoft.com/office/drawing/2014/main" xmlns="" id="{E22FA55C-4E25-4BAC-A40D-D36AB345869C}"/>
                </a:ext>
              </a:extLst>
            </p:cNvPr>
            <p:cNvGrpSpPr/>
            <p:nvPr/>
          </p:nvGrpSpPr>
          <p:grpSpPr>
            <a:xfrm>
              <a:off x="8168158" y="2065268"/>
              <a:ext cx="3023568" cy="3650794"/>
              <a:chOff x="4188196" y="2127479"/>
              <a:chExt cx="3910692" cy="3650794"/>
            </a:xfrm>
          </p:grpSpPr>
          <p:grpSp>
            <p:nvGrpSpPr>
              <p:cNvPr id="39" name="组合 38">
                <a:extLst>
                  <a:ext uri="{FF2B5EF4-FFF2-40B4-BE49-F238E27FC236}">
                    <a16:creationId xmlns:a16="http://schemas.microsoft.com/office/drawing/2014/main" xmlns="" id="{CCD4170E-6B40-4EB1-BE1C-52DA7428A744}"/>
                  </a:ext>
                </a:extLst>
              </p:cNvPr>
              <p:cNvGrpSpPr/>
              <p:nvPr/>
            </p:nvGrpSpPr>
            <p:grpSpPr>
              <a:xfrm>
                <a:off x="4188196" y="2127479"/>
                <a:ext cx="3910692" cy="3650794"/>
                <a:chOff x="4188196" y="2127479"/>
                <a:chExt cx="3910692" cy="3650794"/>
              </a:xfrm>
            </p:grpSpPr>
            <p:sp>
              <p:nvSpPr>
                <p:cNvPr id="44" name="任意多边形 93">
                  <a:extLst>
                    <a:ext uri="{FF2B5EF4-FFF2-40B4-BE49-F238E27FC236}">
                      <a16:creationId xmlns:a16="http://schemas.microsoft.com/office/drawing/2014/main" xmlns="" id="{FE8AD48C-9304-4FD6-9BD8-F56DB37C6BF1}"/>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5" name="矩形: 圆角 44">
                  <a:extLst>
                    <a:ext uri="{FF2B5EF4-FFF2-40B4-BE49-F238E27FC236}">
                      <a16:creationId xmlns:a16="http://schemas.microsoft.com/office/drawing/2014/main" xmlns="" id="{C80CF309-4377-4318-A7D9-60A30303BA2E}"/>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任意多边形 93">
                  <a:extLst>
                    <a:ext uri="{FF2B5EF4-FFF2-40B4-BE49-F238E27FC236}">
                      <a16:creationId xmlns:a16="http://schemas.microsoft.com/office/drawing/2014/main" xmlns="" id="{464462A3-D975-46C1-8335-C5259D284297}"/>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7" name="任意多边形 93">
                  <a:extLst>
                    <a:ext uri="{FF2B5EF4-FFF2-40B4-BE49-F238E27FC236}">
                      <a16:creationId xmlns:a16="http://schemas.microsoft.com/office/drawing/2014/main" xmlns="" id="{BEAB1584-8836-4DC9-9600-C93507FFCAC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48" name="任意多边形 93">
                  <a:extLst>
                    <a:ext uri="{FF2B5EF4-FFF2-40B4-BE49-F238E27FC236}">
                      <a16:creationId xmlns:a16="http://schemas.microsoft.com/office/drawing/2014/main" xmlns="" id="{F5C67D46-210E-44E2-AAD0-8EB5083377E2}"/>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40" name="直接连接符 39">
                <a:extLst>
                  <a:ext uri="{FF2B5EF4-FFF2-40B4-BE49-F238E27FC236}">
                    <a16:creationId xmlns:a16="http://schemas.microsoft.com/office/drawing/2014/main" xmlns="" id="{8604F417-6CC9-4BAB-8E2A-E6BCC7951B4B}"/>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xmlns="" id="{57FDA127-C835-4F8A-BC68-0A5E1CE8F1C8}"/>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xmlns="" id="{CB287895-4077-4865-B007-82F308140A29}"/>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xmlns="" id="{6113C990-5972-494F-BF8D-941DC978C5F4}"/>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49" name="文本框 48">
              <a:extLst>
                <a:ext uri="{FF2B5EF4-FFF2-40B4-BE49-F238E27FC236}">
                  <a16:creationId xmlns:a16="http://schemas.microsoft.com/office/drawing/2014/main" xmlns="" id="{51DF0EC3-0B28-4CD4-B01E-8892CAB8E782}"/>
                </a:ext>
              </a:extLst>
            </p:cNvPr>
            <p:cNvSpPr txBox="1"/>
            <p:nvPr/>
          </p:nvSpPr>
          <p:spPr>
            <a:xfrm>
              <a:off x="8330977" y="2391047"/>
              <a:ext cx="2664058" cy="3046988"/>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将较大的整型赋值给较小的整型，例如将</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long</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型转换为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short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型，原来的值可能超出目标类型的取值范围，通常只复</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制</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低位</a:t>
              </a:r>
              <a:r>
                <a:rPr lang="zh-CN" altLang="en-US" sz="24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字节导致结果错误。</a:t>
              </a:r>
            </a:p>
          </p:txBody>
        </p:sp>
      </p:grpSp>
    </p:spTree>
    <p:extLst>
      <p:ext uri="{BB962C8B-B14F-4D97-AF65-F5344CB8AC3E}">
        <p14:creationId xmlns:p14="http://schemas.microsoft.com/office/powerpoint/2010/main" val="2579684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xmlns="" id="{2D6F2BB9-597B-4BDB-A30D-E72D64A67645}"/>
              </a:ext>
            </a:extLst>
          </p:cNvPr>
          <p:cNvGrpSpPr/>
          <p:nvPr/>
        </p:nvGrpSpPr>
        <p:grpSpPr>
          <a:xfrm>
            <a:off x="936114" y="1399009"/>
            <a:ext cx="4809376" cy="4946229"/>
            <a:chOff x="1139783" y="1285541"/>
            <a:chExt cx="4919705" cy="5059697"/>
          </a:xfrm>
        </p:grpSpPr>
        <p:pic>
          <p:nvPicPr>
            <p:cNvPr id="28" name="图形 27">
              <a:extLst>
                <a:ext uri="{FF2B5EF4-FFF2-40B4-BE49-F238E27FC236}">
                  <a16:creationId xmlns:a16="http://schemas.microsoft.com/office/drawing/2014/main" xmlns="" id="{DBD51196-9E1A-4FC0-BCB7-8E3F2EE25030}"/>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1139783" y="1285541"/>
              <a:ext cx="4919705" cy="5059697"/>
            </a:xfrm>
            <a:prstGeom prst="rect">
              <a:avLst/>
            </a:prstGeom>
          </p:spPr>
        </p:pic>
        <p:sp>
          <p:nvSpPr>
            <p:cNvPr id="29" name="Rectangle 3">
              <a:extLst>
                <a:ext uri="{FF2B5EF4-FFF2-40B4-BE49-F238E27FC236}">
                  <a16:creationId xmlns:a16="http://schemas.microsoft.com/office/drawing/2014/main" xmlns="" id="{5AD84D99-CFD1-49E3-A343-2E237BCB3270}"/>
                </a:ext>
              </a:extLst>
            </p:cNvPr>
            <p:cNvSpPr txBox="1">
              <a:spLocks noChangeArrowheads="1"/>
            </p:cNvSpPr>
            <p:nvPr/>
          </p:nvSpPr>
          <p:spPr>
            <a:xfrm>
              <a:off x="1757136" y="1933572"/>
              <a:ext cx="3822182"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当一个表达式中出现两种不同的算数类型时，</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隐式转换是将级别低的数据类型自动转换成级别高的数据类型（即“向高看齐”），或将占用字节数少的类型转换成占用字节数多的数据类型。</a:t>
              </a:r>
            </a:p>
          </p:txBody>
        </p:sp>
      </p:grpSp>
      <p:sp>
        <p:nvSpPr>
          <p:cNvPr id="43" name="Rectangle 3">
            <a:extLst>
              <a:ext uri="{FF2B5EF4-FFF2-40B4-BE49-F238E27FC236}">
                <a16:creationId xmlns:a16="http://schemas.microsoft.com/office/drawing/2014/main" xmlns="" id="{30FC8259-6152-4AE5-8C52-9953D4694CBF}"/>
              </a:ext>
            </a:extLst>
          </p:cNvPr>
          <p:cNvSpPr txBox="1">
            <a:spLocks noChangeArrowheads="1"/>
          </p:cNvSpPr>
          <p:nvPr/>
        </p:nvSpPr>
        <p:spPr>
          <a:xfrm>
            <a:off x="331772" y="837900"/>
            <a:ext cx="3883612"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）表达式中的类型转换</a:t>
            </a:r>
          </a:p>
        </p:txBody>
      </p:sp>
      <p:grpSp>
        <p:nvGrpSpPr>
          <p:cNvPr id="44" name="组合 43">
            <a:extLst>
              <a:ext uri="{FF2B5EF4-FFF2-40B4-BE49-F238E27FC236}">
                <a16:creationId xmlns:a16="http://schemas.microsoft.com/office/drawing/2014/main" xmlns="" id="{8A850DDD-09FE-4CE1-9FFC-E27B4CEF07F5}"/>
              </a:ext>
            </a:extLst>
          </p:cNvPr>
          <p:cNvGrpSpPr/>
          <p:nvPr/>
        </p:nvGrpSpPr>
        <p:grpSpPr>
          <a:xfrm>
            <a:off x="7078456" y="2023859"/>
            <a:ext cx="3669847" cy="3358921"/>
            <a:chOff x="6912835" y="1672946"/>
            <a:chExt cx="3669847" cy="3358921"/>
          </a:xfrm>
        </p:grpSpPr>
        <p:grpSp>
          <p:nvGrpSpPr>
            <p:cNvPr id="45" name="组合 44">
              <a:extLst>
                <a:ext uri="{FF2B5EF4-FFF2-40B4-BE49-F238E27FC236}">
                  <a16:creationId xmlns:a16="http://schemas.microsoft.com/office/drawing/2014/main" xmlns="" id="{49C16D2F-AF9A-43E1-A6AE-0DE23888170D}"/>
                </a:ext>
              </a:extLst>
            </p:cNvPr>
            <p:cNvGrpSpPr/>
            <p:nvPr/>
          </p:nvGrpSpPr>
          <p:grpSpPr>
            <a:xfrm>
              <a:off x="6912835" y="1672946"/>
              <a:ext cx="3669847" cy="3358921"/>
              <a:chOff x="4188196" y="2127479"/>
              <a:chExt cx="3910692" cy="3650794"/>
            </a:xfrm>
          </p:grpSpPr>
          <p:grpSp>
            <p:nvGrpSpPr>
              <p:cNvPr id="47" name="组合 46">
                <a:extLst>
                  <a:ext uri="{FF2B5EF4-FFF2-40B4-BE49-F238E27FC236}">
                    <a16:creationId xmlns:a16="http://schemas.microsoft.com/office/drawing/2014/main" xmlns="" id="{36159262-EFAE-4FB0-A563-B6C0238666EE}"/>
                  </a:ext>
                </a:extLst>
              </p:cNvPr>
              <p:cNvGrpSpPr/>
              <p:nvPr/>
            </p:nvGrpSpPr>
            <p:grpSpPr>
              <a:xfrm>
                <a:off x="4188196" y="2127479"/>
                <a:ext cx="3910692" cy="3650794"/>
                <a:chOff x="4188196" y="2127479"/>
                <a:chExt cx="3910692" cy="3650794"/>
              </a:xfrm>
            </p:grpSpPr>
            <p:sp>
              <p:nvSpPr>
                <p:cNvPr id="52" name="任意多边形 93">
                  <a:extLst>
                    <a:ext uri="{FF2B5EF4-FFF2-40B4-BE49-F238E27FC236}">
                      <a16:creationId xmlns:a16="http://schemas.microsoft.com/office/drawing/2014/main" xmlns="" id="{E50CD0C9-8A46-443A-9486-8FE01E9AC14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3" name="矩形: 圆角 52">
                  <a:extLst>
                    <a:ext uri="{FF2B5EF4-FFF2-40B4-BE49-F238E27FC236}">
                      <a16:creationId xmlns:a16="http://schemas.microsoft.com/office/drawing/2014/main" xmlns="" id="{BC0A8D7F-0913-470D-A301-43A90FFF5D99}"/>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4" name="任意多边形 93">
                  <a:extLst>
                    <a:ext uri="{FF2B5EF4-FFF2-40B4-BE49-F238E27FC236}">
                      <a16:creationId xmlns:a16="http://schemas.microsoft.com/office/drawing/2014/main" xmlns="" id="{4A11705B-14C0-4B8D-9E1C-A2F9EBF4864B}"/>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5" name="任意多边形 93">
                  <a:extLst>
                    <a:ext uri="{FF2B5EF4-FFF2-40B4-BE49-F238E27FC236}">
                      <a16:creationId xmlns:a16="http://schemas.microsoft.com/office/drawing/2014/main" xmlns="" id="{58328C0A-58CF-47DB-94F9-19FD3E50CE37}"/>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6" name="任意多边形 93">
                  <a:extLst>
                    <a:ext uri="{FF2B5EF4-FFF2-40B4-BE49-F238E27FC236}">
                      <a16:creationId xmlns:a16="http://schemas.microsoft.com/office/drawing/2014/main" xmlns="" id="{CF76F275-4E5F-4693-BE73-C3DC60E68647}"/>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48" name="直接连接符 47">
                <a:extLst>
                  <a:ext uri="{FF2B5EF4-FFF2-40B4-BE49-F238E27FC236}">
                    <a16:creationId xmlns:a16="http://schemas.microsoft.com/office/drawing/2014/main" xmlns="" id="{55476E1A-72CF-4FCD-A532-92C5FC06E8B9}"/>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xmlns="" id="{DCBB02F7-053D-4978-8752-7FE7B28BB6A8}"/>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xmlns="" id="{8B375207-DE5E-41F4-B70A-935930C717AB}"/>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xmlns="" id="{E921E081-CC98-4F10-BD43-79EDB174F18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46" name="文本框 45">
              <a:extLst>
                <a:ext uri="{FF2B5EF4-FFF2-40B4-BE49-F238E27FC236}">
                  <a16:creationId xmlns:a16="http://schemas.microsoft.com/office/drawing/2014/main" xmlns="" id="{569BDDE8-AC9A-4856-8D27-0C926BF132AF}"/>
                </a:ext>
              </a:extLst>
            </p:cNvPr>
            <p:cNvSpPr txBox="1"/>
            <p:nvPr/>
          </p:nvSpPr>
          <p:spPr>
            <a:xfrm>
              <a:off x="7422731" y="2198245"/>
              <a:ext cx="2766599" cy="2308324"/>
            </a:xfrm>
            <a:prstGeom prst="rect">
              <a:avLst/>
            </a:prstGeom>
            <a:noFill/>
          </p:spPr>
          <p:txBody>
            <a:bodyPr wrap="square" rtlCol="0">
              <a:spAutoFit/>
            </a:bodyPr>
            <a:lstStyle/>
            <a:p>
              <a:r>
                <a:rPr lang="zh-CN" altLang="en-US" sz="2400" dirty="0">
                  <a:solidFill>
                    <a:srgbClr val="262626"/>
                  </a:solidFill>
                  <a:latin typeface="Times New Roman" panose="02020603050405020304" pitchFamily="18" charset="0"/>
                  <a:ea typeface="微软雅黑" panose="020B0503020204020204" pitchFamily="34" charset="-122"/>
                  <a:cs typeface="Times New Roman" panose="02020603050405020304" pitchFamily="18" charset="0"/>
                </a:rPr>
                <a:t>提示：在对表达式求值的过程中，采用边转换边计算的方式，并不是全部转换成同一个类型之后，再进行计算。</a:t>
              </a:r>
            </a:p>
          </p:txBody>
        </p:sp>
      </p:grpSp>
    </p:spTree>
    <p:extLst>
      <p:ext uri="{BB962C8B-B14F-4D97-AF65-F5344CB8AC3E}">
        <p14:creationId xmlns:p14="http://schemas.microsoft.com/office/powerpoint/2010/main" val="2035651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wipe(left)">
                                      <p:cBhvr>
                                        <p:cTn id="7" dur="500"/>
                                        <p:tgtEl>
                                          <p:spTgt spid="43">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arn(outVertical)">
                                      <p:cBhvr>
                                        <p:cTn id="15" dur="500"/>
                                        <p:tgtEl>
                                          <p:spTgt spid="14"/>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fade">
                                      <p:cBhvr>
                                        <p:cTn id="19" dur="1000"/>
                                        <p:tgtEl>
                                          <p:spTgt spid="44"/>
                                        </p:tgtEl>
                                      </p:cBhvr>
                                    </p:animEffect>
                                    <p:anim calcmode="lin" valueType="num">
                                      <p:cBhvr>
                                        <p:cTn id="20" dur="1000" fill="hold"/>
                                        <p:tgtEl>
                                          <p:spTgt spid="44"/>
                                        </p:tgtEl>
                                        <p:attrNameLst>
                                          <p:attrName>ppt_x</p:attrName>
                                        </p:attrNameLst>
                                      </p:cBhvr>
                                      <p:tavLst>
                                        <p:tav tm="0">
                                          <p:val>
                                            <p:strVal val="#ppt_x"/>
                                          </p:val>
                                        </p:tav>
                                        <p:tav tm="100000">
                                          <p:val>
                                            <p:strVal val="#ppt_x"/>
                                          </p:val>
                                        </p:tav>
                                      </p:tavLst>
                                    </p:anim>
                                    <p:anim calcmode="lin" valueType="num">
                                      <p:cBhvr>
                                        <p:cTn id="21"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xmlns="" id="{1CF5272C-61EA-4BA6-82C3-D2C8BC9DBDDA}"/>
              </a:ext>
            </a:extLst>
          </p:cNvPr>
          <p:cNvGrpSpPr/>
          <p:nvPr/>
        </p:nvGrpSpPr>
        <p:grpSpPr>
          <a:xfrm>
            <a:off x="679946" y="943242"/>
            <a:ext cx="10490119" cy="1013743"/>
            <a:chOff x="679946" y="943242"/>
            <a:chExt cx="10490119" cy="1013743"/>
          </a:xfrm>
        </p:grpSpPr>
        <p:sp>
          <p:nvSpPr>
            <p:cNvPr id="2" name="矩形 1">
              <a:extLst>
                <a:ext uri="{FF2B5EF4-FFF2-40B4-BE49-F238E27FC236}">
                  <a16:creationId xmlns:a16="http://schemas.microsoft.com/office/drawing/2014/main" xmlns="" id="{5C8C2877-D49A-413D-8F75-A7CE4F41EF8E}"/>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流程图: 手动输入 2">
              <a:extLst>
                <a:ext uri="{FF2B5EF4-FFF2-40B4-BE49-F238E27FC236}">
                  <a16:creationId xmlns:a16="http://schemas.microsoft.com/office/drawing/2014/main" xmlns="" id="{412F7FFA-60BD-437F-8A1E-538A5133F44D}"/>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xmlns="" id="{15F57B23-EF33-48D4-837C-EC48F08E9583}"/>
                </a:ext>
              </a:extLst>
            </p:cNvPr>
            <p:cNvSpPr txBox="1"/>
            <p:nvPr/>
          </p:nvSpPr>
          <p:spPr>
            <a:xfrm>
              <a:off x="679946" y="1230305"/>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a:t>
              </a:r>
              <a:r>
                <a:rPr lang="zh-CN" altLang="en-US" sz="2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例</a:t>
              </a:r>
              <a:r>
                <a:rPr lang="en-US" altLang="zh-CN" sz="2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2】</a:t>
              </a:r>
              <a:endParaRPr lang="zh-CN" altLang="en-US" sz="24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 name="文本框 4">
              <a:extLst>
                <a:ext uri="{FF2B5EF4-FFF2-40B4-BE49-F238E27FC236}">
                  <a16:creationId xmlns:a16="http://schemas.microsoft.com/office/drawing/2014/main" xmlns="" id="{24A16E77-BFB8-4B9F-96F7-EE8A63046BF1}"/>
                </a:ext>
              </a:extLst>
            </p:cNvPr>
            <p:cNvSpPr txBox="1"/>
            <p:nvPr/>
          </p:nvSpPr>
          <p:spPr>
            <a:xfrm>
              <a:off x="2129943" y="1200761"/>
              <a:ext cx="9018759"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求表达式‘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 – 10 + 5 * 2.0 + 20.8 / 4</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的值。</a:t>
              </a:r>
            </a:p>
          </p:txBody>
        </p:sp>
        <p:grpSp>
          <p:nvGrpSpPr>
            <p:cNvPr id="6" name="组合 5">
              <a:extLst>
                <a:ext uri="{FF2B5EF4-FFF2-40B4-BE49-F238E27FC236}">
                  <a16:creationId xmlns:a16="http://schemas.microsoft.com/office/drawing/2014/main" xmlns="" id="{55884969-4576-4B5A-B689-E5582AA5F83C}"/>
                </a:ext>
              </a:extLst>
            </p:cNvPr>
            <p:cNvGrpSpPr/>
            <p:nvPr/>
          </p:nvGrpSpPr>
          <p:grpSpPr>
            <a:xfrm>
              <a:off x="11017251" y="950401"/>
              <a:ext cx="152814" cy="165397"/>
              <a:chOff x="6181413" y="1023323"/>
              <a:chExt cx="152814" cy="165397"/>
            </a:xfrm>
          </p:grpSpPr>
          <p:cxnSp>
            <p:nvCxnSpPr>
              <p:cNvPr id="7" name="直接连接符 6">
                <a:extLst>
                  <a:ext uri="{FF2B5EF4-FFF2-40B4-BE49-F238E27FC236}">
                    <a16:creationId xmlns:a16="http://schemas.microsoft.com/office/drawing/2014/main" xmlns="" id="{60B63927-2A9B-407A-86BE-69D08DE8F4E7}"/>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xmlns="" id="{DA5222D7-F18D-4DFA-8967-1601E8E4A27D}"/>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xmlns="" id="{62F10CD1-5A05-4A73-B509-D2501E583533}"/>
                </a:ext>
              </a:extLst>
            </p:cNvPr>
            <p:cNvGrpSpPr/>
            <p:nvPr/>
          </p:nvGrpSpPr>
          <p:grpSpPr>
            <a:xfrm rot="5400000">
              <a:off x="11009166" y="1758316"/>
              <a:ext cx="152814" cy="165397"/>
              <a:chOff x="6186411" y="1028702"/>
              <a:chExt cx="152814" cy="165397"/>
            </a:xfrm>
          </p:grpSpPr>
          <p:cxnSp>
            <p:nvCxnSpPr>
              <p:cNvPr id="10" name="直接连接符 9">
                <a:extLst>
                  <a:ext uri="{FF2B5EF4-FFF2-40B4-BE49-F238E27FC236}">
                    <a16:creationId xmlns:a16="http://schemas.microsoft.com/office/drawing/2014/main" xmlns="" id="{5065338C-DCB8-4E71-918E-CB4EE2B8676B}"/>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xmlns="" id="{4D19401E-13E0-4CA7-91C3-36BDC6C1CB0B}"/>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sp>
        <p:nvSpPr>
          <p:cNvPr id="13" name="文本框 12">
            <a:extLst>
              <a:ext uri="{FF2B5EF4-FFF2-40B4-BE49-F238E27FC236}">
                <a16:creationId xmlns:a16="http://schemas.microsoft.com/office/drawing/2014/main" xmlns="" id="{F08761DE-7445-451D-92EC-63D762673889}"/>
              </a:ext>
            </a:extLst>
          </p:cNvPr>
          <p:cNvSpPr txBox="1"/>
          <p:nvPr/>
        </p:nvSpPr>
        <p:spPr>
          <a:xfrm>
            <a:off x="1230393" y="5215244"/>
            <a:ext cx="3157973" cy="1015663"/>
          </a:xfrm>
          <a:prstGeom prst="rect">
            <a:avLst/>
          </a:prstGeom>
          <a:noFill/>
        </p:spPr>
        <p:txBody>
          <a:bodyPr wrap="square" rtlCol="0">
            <a:spAutoFit/>
          </a:bodyPr>
          <a:lstStyle/>
          <a:p>
            <a:pPr>
              <a:lnSpc>
                <a:spcPct val="150000"/>
              </a:lnSpc>
            </a:pP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解：</a:t>
            </a:r>
            <a:endPar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结果为</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double</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型的</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70.2</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18" name="组合 17">
            <a:extLst>
              <a:ext uri="{FF2B5EF4-FFF2-40B4-BE49-F238E27FC236}">
                <a16:creationId xmlns:a16="http://schemas.microsoft.com/office/drawing/2014/main" xmlns="" id="{F9E15E2A-3547-4A88-94EF-57D1BE475F30}"/>
              </a:ext>
            </a:extLst>
          </p:cNvPr>
          <p:cNvGrpSpPr/>
          <p:nvPr/>
        </p:nvGrpSpPr>
        <p:grpSpPr>
          <a:xfrm rot="10800000" flipH="1">
            <a:off x="1052897" y="5215243"/>
            <a:ext cx="3231428" cy="1284659"/>
            <a:chOff x="850264" y="1121062"/>
            <a:chExt cx="11341335" cy="5967853"/>
          </a:xfrm>
        </p:grpSpPr>
        <p:grpSp>
          <p:nvGrpSpPr>
            <p:cNvPr id="19" name="组合 18">
              <a:extLst>
                <a:ext uri="{FF2B5EF4-FFF2-40B4-BE49-F238E27FC236}">
                  <a16:creationId xmlns:a16="http://schemas.microsoft.com/office/drawing/2014/main" xmlns="" id="{C787B869-4C99-4D17-BF01-2FD723C563D5}"/>
                </a:ext>
              </a:extLst>
            </p:cNvPr>
            <p:cNvGrpSpPr/>
            <p:nvPr/>
          </p:nvGrpSpPr>
          <p:grpSpPr>
            <a:xfrm>
              <a:off x="850264" y="1121062"/>
              <a:ext cx="11341335" cy="5967853"/>
              <a:chOff x="850264" y="1121062"/>
              <a:chExt cx="11341335" cy="5967853"/>
            </a:xfrm>
          </p:grpSpPr>
          <p:sp>
            <p:nvSpPr>
              <p:cNvPr id="23" name="任意多边形 3">
                <a:extLst>
                  <a:ext uri="{FF2B5EF4-FFF2-40B4-BE49-F238E27FC236}">
                    <a16:creationId xmlns:a16="http://schemas.microsoft.com/office/drawing/2014/main" xmlns="" id="{C6AA0518-EB65-49B7-87C8-F9D6C829C8C7}"/>
                  </a:ext>
                </a:extLst>
              </p:cNvPr>
              <p:cNvSpPr/>
              <p:nvPr/>
            </p:nvSpPr>
            <p:spPr>
              <a:xfrm>
                <a:off x="850264" y="1121062"/>
                <a:ext cx="11341335" cy="596785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24" name="组合 23">
                <a:extLst>
                  <a:ext uri="{FF2B5EF4-FFF2-40B4-BE49-F238E27FC236}">
                    <a16:creationId xmlns:a16="http://schemas.microsoft.com/office/drawing/2014/main" xmlns="" id="{9C95F1DA-830D-4C06-828A-B12B5385CFEE}"/>
                  </a:ext>
                </a:extLst>
              </p:cNvPr>
              <p:cNvGrpSpPr/>
              <p:nvPr/>
            </p:nvGrpSpPr>
            <p:grpSpPr>
              <a:xfrm flipH="1">
                <a:off x="9396022" y="1214499"/>
                <a:ext cx="1573210" cy="303301"/>
                <a:chOff x="7840886" y="1213812"/>
                <a:chExt cx="1547283" cy="303301"/>
              </a:xfrm>
            </p:grpSpPr>
            <p:sp>
              <p:nvSpPr>
                <p:cNvPr id="25" name="平行四边形 24">
                  <a:extLst>
                    <a:ext uri="{FF2B5EF4-FFF2-40B4-BE49-F238E27FC236}">
                      <a16:creationId xmlns:a16="http://schemas.microsoft.com/office/drawing/2014/main" xmlns="" id="{D3B6E113-D458-4600-8C96-B5BF232714A6}"/>
                    </a:ext>
                  </a:extLst>
                </p:cNvPr>
                <p:cNvSpPr/>
                <p:nvPr/>
              </p:nvSpPr>
              <p:spPr>
                <a:xfrm>
                  <a:off x="8797261"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xmlns="" id="{F3586601-DD1D-4A0D-BF77-5577C57A76DC}"/>
                    </a:ext>
                  </a:extLst>
                </p:cNvPr>
                <p:cNvSpPr/>
                <p:nvPr/>
              </p:nvSpPr>
              <p:spPr>
                <a:xfrm>
                  <a:off x="8325770" y="1213812"/>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7" name="平行四边形 26">
                  <a:extLst>
                    <a:ext uri="{FF2B5EF4-FFF2-40B4-BE49-F238E27FC236}">
                      <a16:creationId xmlns:a16="http://schemas.microsoft.com/office/drawing/2014/main" xmlns="" id="{AE6DAD86-2128-40A8-8BD4-2B713B8045A2}"/>
                    </a:ext>
                  </a:extLst>
                </p:cNvPr>
                <p:cNvSpPr/>
                <p:nvPr/>
              </p:nvSpPr>
              <p:spPr>
                <a:xfrm>
                  <a:off x="7840886"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0" name="平行四边形 19">
              <a:extLst>
                <a:ext uri="{FF2B5EF4-FFF2-40B4-BE49-F238E27FC236}">
                  <a16:creationId xmlns:a16="http://schemas.microsoft.com/office/drawing/2014/main" xmlns="" id="{1C975F3C-412E-4314-924D-6203630BC375}"/>
                </a:ext>
              </a:extLst>
            </p:cNvPr>
            <p:cNvSpPr/>
            <p:nvPr/>
          </p:nvSpPr>
          <p:spPr>
            <a:xfrm>
              <a:off x="1509336"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1" name="平行四边形 20">
              <a:extLst>
                <a:ext uri="{FF2B5EF4-FFF2-40B4-BE49-F238E27FC236}">
                  <a16:creationId xmlns:a16="http://schemas.microsoft.com/office/drawing/2014/main" xmlns="" id="{55979544-58AB-4556-A422-8C4B25FE5C0F}"/>
                </a:ext>
              </a:extLst>
            </p:cNvPr>
            <p:cNvSpPr/>
            <p:nvPr/>
          </p:nvSpPr>
          <p:spPr>
            <a:xfrm>
              <a:off x="1994224"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endParaRPr>
            </a:p>
          </p:txBody>
        </p:sp>
        <p:sp>
          <p:nvSpPr>
            <p:cNvPr id="22" name="平行四边形 21">
              <a:extLst>
                <a:ext uri="{FF2B5EF4-FFF2-40B4-BE49-F238E27FC236}">
                  <a16:creationId xmlns:a16="http://schemas.microsoft.com/office/drawing/2014/main" xmlns="" id="{608616CA-1957-4D84-8AB1-B7A44A1F1694}"/>
                </a:ext>
              </a:extLst>
            </p:cNvPr>
            <p:cNvSpPr/>
            <p:nvPr/>
          </p:nvSpPr>
          <p:spPr>
            <a:xfrm>
              <a:off x="2465712"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endParaRPr>
            </a:p>
          </p:txBody>
        </p:sp>
      </p:grpSp>
    </p:spTree>
    <p:extLst>
      <p:ext uri="{BB962C8B-B14F-4D97-AF65-F5344CB8AC3E}">
        <p14:creationId xmlns:p14="http://schemas.microsoft.com/office/powerpoint/2010/main" val="2418077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edge">
                                      <p:cBhvr>
                                        <p:cTn id="12" dur="500"/>
                                        <p:tgtEl>
                                          <p:spTgt spid="18"/>
                                        </p:tgtEl>
                                      </p:cBhvr>
                                    </p:animEffect>
                                  </p:childTnLst>
                                </p:cTn>
                              </p:par>
                            </p:childTnLst>
                          </p:cTn>
                        </p:par>
                        <p:par>
                          <p:cTn id="13" fill="hold">
                            <p:stCondLst>
                              <p:cond delay="500"/>
                            </p:stCondLst>
                            <p:childTnLst>
                              <p:par>
                                <p:cTn id="14" presetID="42" presetClass="entr" presetSubtype="0"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anim calcmode="lin" valueType="num">
                                      <p:cBhvr>
                                        <p:cTn id="17" dur="500" fill="hold"/>
                                        <p:tgtEl>
                                          <p:spTgt spid="13"/>
                                        </p:tgtEl>
                                        <p:attrNameLst>
                                          <p:attrName>ppt_x</p:attrName>
                                        </p:attrNameLst>
                                      </p:cBhvr>
                                      <p:tavLst>
                                        <p:tav tm="0">
                                          <p:val>
                                            <p:strVal val="#ppt_x"/>
                                          </p:val>
                                        </p:tav>
                                        <p:tav tm="100000">
                                          <p:val>
                                            <p:strVal val="#ppt_x"/>
                                          </p:val>
                                        </p:tav>
                                      </p:tavLst>
                                    </p:anim>
                                    <p:anim calcmode="lin" valueType="num">
                                      <p:cBhvr>
                                        <p:cTn id="18"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a:extLst>
              <a:ext uri="{FF2B5EF4-FFF2-40B4-BE49-F238E27FC236}">
                <a16:creationId xmlns:a16="http://schemas.microsoft.com/office/drawing/2014/main" xmlns="" id="{2D6F2BB9-597B-4BDB-A30D-E72D64A67645}"/>
              </a:ext>
            </a:extLst>
          </p:cNvPr>
          <p:cNvGrpSpPr/>
          <p:nvPr/>
        </p:nvGrpSpPr>
        <p:grpSpPr>
          <a:xfrm>
            <a:off x="3487290" y="1399009"/>
            <a:ext cx="4809376" cy="4946229"/>
            <a:chOff x="1111722" y="1285541"/>
            <a:chExt cx="4919705" cy="5059697"/>
          </a:xfrm>
        </p:grpSpPr>
        <p:pic>
          <p:nvPicPr>
            <p:cNvPr id="28" name="图形 27">
              <a:extLst>
                <a:ext uri="{FF2B5EF4-FFF2-40B4-BE49-F238E27FC236}">
                  <a16:creationId xmlns:a16="http://schemas.microsoft.com/office/drawing/2014/main" xmlns="" id="{DBD51196-9E1A-4FC0-BCB7-8E3F2EE25030}"/>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111722" y="1285541"/>
              <a:ext cx="4919705" cy="5059697"/>
            </a:xfrm>
            <a:prstGeom prst="rect">
              <a:avLst/>
            </a:prstGeom>
          </p:spPr>
        </p:pic>
        <p:sp>
          <p:nvSpPr>
            <p:cNvPr id="29" name="Rectangle 3">
              <a:extLst>
                <a:ext uri="{FF2B5EF4-FFF2-40B4-BE49-F238E27FC236}">
                  <a16:creationId xmlns:a16="http://schemas.microsoft.com/office/drawing/2014/main" xmlns="" id="{5AD84D99-CFD1-49E3-A343-2E237BCB3270}"/>
                </a:ext>
              </a:extLst>
            </p:cNvPr>
            <p:cNvSpPr txBox="1">
              <a:spLocks noChangeArrowheads="1"/>
            </p:cNvSpPr>
            <p:nvPr/>
          </p:nvSpPr>
          <p:spPr>
            <a:xfrm>
              <a:off x="1626182" y="2391906"/>
              <a:ext cx="3999904"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进行函数调用时，要进行参数传递。参数传递时的类型转换一般由</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函数原型中声明的参数类型来控制，即将实参的值转换成与形参相同的数据类型。</a:t>
              </a:r>
            </a:p>
          </p:txBody>
        </p:sp>
      </p:grpSp>
      <p:sp>
        <p:nvSpPr>
          <p:cNvPr id="43" name="Rectangle 3">
            <a:extLst>
              <a:ext uri="{FF2B5EF4-FFF2-40B4-BE49-F238E27FC236}">
                <a16:creationId xmlns:a16="http://schemas.microsoft.com/office/drawing/2014/main" xmlns="" id="{30FC8259-6152-4AE5-8C52-9953D4694CBF}"/>
              </a:ext>
            </a:extLst>
          </p:cNvPr>
          <p:cNvSpPr txBox="1">
            <a:spLocks noChangeArrowheads="1"/>
          </p:cNvSpPr>
          <p:nvPr/>
        </p:nvSpPr>
        <p:spPr>
          <a:xfrm>
            <a:off x="331772" y="837900"/>
            <a:ext cx="4267660"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）传递参数时的类型转换</a:t>
            </a:r>
          </a:p>
        </p:txBody>
      </p:sp>
    </p:spTree>
    <p:extLst>
      <p:ext uri="{BB962C8B-B14F-4D97-AF65-F5344CB8AC3E}">
        <p14:creationId xmlns:p14="http://schemas.microsoft.com/office/powerpoint/2010/main" val="85062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animEffect transition="in" filter="wipe(left)">
                                      <p:cBhvr>
                                        <p:cTn id="7" dur="500"/>
                                        <p:tgtEl>
                                          <p:spTgt spid="43">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arn(outVertical)">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xmlns="" id="{DFDA8DF2-EB1F-4143-AA9F-24D24AB78A49}"/>
              </a:ext>
            </a:extLst>
          </p:cNvPr>
          <p:cNvGrpSpPr/>
          <p:nvPr/>
        </p:nvGrpSpPr>
        <p:grpSpPr>
          <a:xfrm>
            <a:off x="515938" y="1091211"/>
            <a:ext cx="1973353" cy="461665"/>
            <a:chOff x="515938" y="1091211"/>
            <a:chExt cx="1973353" cy="461665"/>
          </a:xfrm>
        </p:grpSpPr>
        <p:grpSp>
          <p:nvGrpSpPr>
            <p:cNvPr id="12" name="组合 11">
              <a:extLst>
                <a:ext uri="{FF2B5EF4-FFF2-40B4-BE49-F238E27FC236}">
                  <a16:creationId xmlns:a16="http://schemas.microsoft.com/office/drawing/2014/main" xmlns="" id="{C6320D35-384F-464B-B2A2-8444761E5373}"/>
                </a:ext>
              </a:extLst>
            </p:cNvPr>
            <p:cNvGrpSpPr/>
            <p:nvPr/>
          </p:nvGrpSpPr>
          <p:grpSpPr>
            <a:xfrm>
              <a:off x="515938" y="1155664"/>
              <a:ext cx="406408" cy="335423"/>
              <a:chOff x="3433308" y="2097229"/>
              <a:chExt cx="866296" cy="714983"/>
            </a:xfrm>
          </p:grpSpPr>
          <p:sp>
            <p:nvSpPr>
              <p:cNvPr id="4" name="平行四边形 3">
                <a:extLst>
                  <a:ext uri="{FF2B5EF4-FFF2-40B4-BE49-F238E27FC236}">
                    <a16:creationId xmlns:a16="http://schemas.microsoft.com/office/drawing/2014/main" xmlns="" id="{BAE63224-3DA6-4990-BA55-F0560AC8C6A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a:extLst>
                  <a:ext uri="{FF2B5EF4-FFF2-40B4-BE49-F238E27FC236}">
                    <a16:creationId xmlns:a16="http://schemas.microsoft.com/office/drawing/2014/main" xmlns="" id="{E33D2442-BC79-4EA6-95A7-584DAFEFCF9E}"/>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a:extLst>
                  <a:ext uri="{FF2B5EF4-FFF2-40B4-BE49-F238E27FC236}">
                    <a16:creationId xmlns:a16="http://schemas.microsoft.com/office/drawing/2014/main" xmlns="" id="{1C82436A-A273-44C4-A698-F9F870EC57F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平行四边形 6">
                <a:extLst>
                  <a:ext uri="{FF2B5EF4-FFF2-40B4-BE49-F238E27FC236}">
                    <a16:creationId xmlns:a16="http://schemas.microsoft.com/office/drawing/2014/main" xmlns="" id="{65FA15EE-C4B1-4D0E-B56C-97BE6801717C}"/>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a:extLst>
                  <a:ext uri="{FF2B5EF4-FFF2-40B4-BE49-F238E27FC236}">
                    <a16:creationId xmlns:a16="http://schemas.microsoft.com/office/drawing/2014/main" xmlns="" id="{D60B81A3-A6AF-4A37-A256-A53238256FBC}"/>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a:extLst>
                  <a:ext uri="{FF2B5EF4-FFF2-40B4-BE49-F238E27FC236}">
                    <a16:creationId xmlns:a16="http://schemas.microsoft.com/office/drawing/2014/main" xmlns="" id="{873268C3-7CA6-4162-9E16-359E42C78B3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a:extLst>
                  <a:ext uri="{FF2B5EF4-FFF2-40B4-BE49-F238E27FC236}">
                    <a16:creationId xmlns:a16="http://schemas.microsoft.com/office/drawing/2014/main" xmlns="" id="{A6184E2F-5472-468F-ABCB-98A06BD638D3}"/>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a:extLst>
                  <a:ext uri="{FF2B5EF4-FFF2-40B4-BE49-F238E27FC236}">
                    <a16:creationId xmlns:a16="http://schemas.microsoft.com/office/drawing/2014/main" xmlns="" id="{A53E34A2-A531-4DF4-BA13-30C0C4FC66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a:extLst>
                <a:ext uri="{FF2B5EF4-FFF2-40B4-BE49-F238E27FC236}">
                  <a16:creationId xmlns:a16="http://schemas.microsoft.com/office/drawing/2014/main" xmlns="" id="{245A019C-342C-4D62-8AE3-6FFA94B85B77}"/>
                </a:ext>
              </a:extLst>
            </p:cNvPr>
            <p:cNvSpPr txBox="1"/>
            <p:nvPr/>
          </p:nvSpPr>
          <p:spPr>
            <a:xfrm>
              <a:off x="981504" y="1091211"/>
              <a:ext cx="1507787" cy="461665"/>
            </a:xfrm>
            <a:prstGeom prst="rect">
              <a:avLst/>
            </a:prstGeom>
            <a:noFill/>
          </p:spPr>
          <p:txBody>
            <a:bodyPr wrap="squar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强制转换</a:t>
              </a:r>
            </a:p>
          </p:txBody>
        </p:sp>
      </p:grpSp>
      <p:grpSp>
        <p:nvGrpSpPr>
          <p:cNvPr id="2" name="组合 1">
            <a:extLst>
              <a:ext uri="{FF2B5EF4-FFF2-40B4-BE49-F238E27FC236}">
                <a16:creationId xmlns:a16="http://schemas.microsoft.com/office/drawing/2014/main" xmlns="" id="{B25E18D8-02FB-4A6B-B064-0961D01445FC}"/>
              </a:ext>
            </a:extLst>
          </p:cNvPr>
          <p:cNvGrpSpPr/>
          <p:nvPr/>
        </p:nvGrpSpPr>
        <p:grpSpPr>
          <a:xfrm>
            <a:off x="502802" y="1826934"/>
            <a:ext cx="6326291" cy="4335424"/>
            <a:chOff x="1248190" y="1927518"/>
            <a:chExt cx="6653332" cy="4335424"/>
          </a:xfrm>
        </p:grpSpPr>
        <p:pic>
          <p:nvPicPr>
            <p:cNvPr id="32" name="图形 31">
              <a:extLst>
                <a:ext uri="{FF2B5EF4-FFF2-40B4-BE49-F238E27FC236}">
                  <a16:creationId xmlns:a16="http://schemas.microsoft.com/office/drawing/2014/main" xmlns="" id="{0F10AA14-D7AF-469A-8230-E0B63BED3D0A}"/>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248190" y="1927518"/>
              <a:ext cx="6653332" cy="4059982"/>
            </a:xfrm>
            <a:prstGeom prst="rect">
              <a:avLst/>
            </a:prstGeom>
          </p:spPr>
        </p:pic>
        <p:sp>
          <p:nvSpPr>
            <p:cNvPr id="33" name="Rectangle 3">
              <a:extLst>
                <a:ext uri="{FF2B5EF4-FFF2-40B4-BE49-F238E27FC236}">
                  <a16:creationId xmlns:a16="http://schemas.microsoft.com/office/drawing/2014/main" xmlns="" id="{AE782CFB-48F8-47B0-ABAD-15889E72A900}"/>
                </a:ext>
              </a:extLst>
            </p:cNvPr>
            <p:cNvSpPr txBox="1">
              <a:spLocks noChangeArrowheads="1"/>
            </p:cNvSpPr>
            <p:nvPr/>
          </p:nvSpPr>
          <p:spPr>
            <a:xfrm>
              <a:off x="1923030" y="2420834"/>
              <a:ext cx="5037259" cy="384210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强制类型转换是在运算过程中，由用户将一个表达式从其原始的数据类型强制转换成另一种数据类型。强制类型转换有以下两种声明格式：</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类型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或</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类型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表达式</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p>
          </p:txBody>
        </p:sp>
      </p:grpSp>
      <p:sp>
        <p:nvSpPr>
          <p:cNvPr id="21" name="文本框 20">
            <a:extLst>
              <a:ext uri="{FF2B5EF4-FFF2-40B4-BE49-F238E27FC236}">
                <a16:creationId xmlns:a16="http://schemas.microsoft.com/office/drawing/2014/main" xmlns="" id="{E2BDD72A-E283-4149-905A-59A5FC194302}"/>
              </a:ext>
            </a:extLst>
          </p:cNvPr>
          <p:cNvSpPr txBox="1"/>
          <p:nvPr/>
        </p:nvSpPr>
        <p:spPr>
          <a:xfrm>
            <a:off x="8228863" y="2547504"/>
            <a:ext cx="2532871" cy="461665"/>
          </a:xfrm>
          <a:prstGeom prst="rect">
            <a:avLst/>
          </a:prstGeom>
          <a:noFill/>
        </p:spPr>
        <p:txBody>
          <a:bodyPr wrap="square" rtlCol="0">
            <a:spAutoFit/>
          </a:bodyPr>
          <a:lstStyle/>
          <a:p>
            <a:pPr algn="ct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强制转换</a:t>
            </a:r>
          </a:p>
        </p:txBody>
      </p:sp>
      <p:sp>
        <p:nvSpPr>
          <p:cNvPr id="22" name="文本框 21">
            <a:extLst>
              <a:ext uri="{FF2B5EF4-FFF2-40B4-BE49-F238E27FC236}">
                <a16:creationId xmlns:a16="http://schemas.microsoft.com/office/drawing/2014/main" xmlns="" id="{26ADC384-01FE-46BC-A1C6-4338BD4987E0}"/>
              </a:ext>
            </a:extLst>
          </p:cNvPr>
          <p:cNvSpPr txBox="1"/>
          <p:nvPr/>
        </p:nvSpPr>
        <p:spPr>
          <a:xfrm>
            <a:off x="8228863" y="3516333"/>
            <a:ext cx="4193553" cy="1938992"/>
          </a:xfrm>
          <a:prstGeom prst="rect">
            <a:avLst/>
          </a:prstGeom>
          <a:noFill/>
        </p:spPr>
        <p:txBody>
          <a:bodyPr wrap="square" rtlCol="0">
            <a:spAutoFit/>
          </a:bodyPr>
          <a:lstStyle/>
          <a:p>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int x = 100,y;</a:t>
            </a:r>
          </a:p>
          <a:p>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double w = 26.5;</a:t>
            </a:r>
          </a:p>
          <a:p>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float z = </a:t>
            </a:r>
            <a:r>
              <a:rPr lang="pl-PL" altLang="zh-CN" sz="2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float</a:t>
            </a:r>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(123.5);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p>
          <a:p>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y = x / </a:t>
            </a:r>
            <a:r>
              <a:rPr lang="pl-PL" altLang="zh-CN" sz="24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(int)</a:t>
            </a:r>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w;	</a:t>
            </a:r>
          </a:p>
          <a:p>
            <a:r>
              <a:rPr lang="pl-PL" altLang="zh-CN" sz="2400" dirty="0">
                <a:latin typeface="Times New Roman" panose="02020603050405020304" pitchFamily="18" charset="0"/>
                <a:ea typeface="微软雅黑" panose="020B0503020204020204" pitchFamily="34" charset="-122"/>
                <a:cs typeface="Times New Roman" panose="02020603050405020304" pitchFamily="18" charset="0"/>
              </a:rPr>
              <a:t>		</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3" name="组合 22">
            <a:extLst>
              <a:ext uri="{FF2B5EF4-FFF2-40B4-BE49-F238E27FC236}">
                <a16:creationId xmlns:a16="http://schemas.microsoft.com/office/drawing/2014/main" xmlns="" id="{FFE3C289-99FA-4EBC-90DB-0FB58BC8D778}"/>
              </a:ext>
            </a:extLst>
          </p:cNvPr>
          <p:cNvGrpSpPr/>
          <p:nvPr/>
        </p:nvGrpSpPr>
        <p:grpSpPr>
          <a:xfrm>
            <a:off x="7680931" y="2139936"/>
            <a:ext cx="3669847" cy="3358921"/>
            <a:chOff x="4188196" y="2127479"/>
            <a:chExt cx="3910692" cy="3650794"/>
          </a:xfrm>
        </p:grpSpPr>
        <p:grpSp>
          <p:nvGrpSpPr>
            <p:cNvPr id="24" name="组合 23">
              <a:extLst>
                <a:ext uri="{FF2B5EF4-FFF2-40B4-BE49-F238E27FC236}">
                  <a16:creationId xmlns:a16="http://schemas.microsoft.com/office/drawing/2014/main" xmlns="" id="{7798A5AD-471A-4243-AEB6-BA0B56FD4D40}"/>
                </a:ext>
              </a:extLst>
            </p:cNvPr>
            <p:cNvGrpSpPr/>
            <p:nvPr/>
          </p:nvGrpSpPr>
          <p:grpSpPr>
            <a:xfrm>
              <a:off x="4188196" y="2127479"/>
              <a:ext cx="3910692" cy="3650794"/>
              <a:chOff x="4188196" y="2127479"/>
              <a:chExt cx="3910692" cy="3650794"/>
            </a:xfrm>
          </p:grpSpPr>
          <p:sp>
            <p:nvSpPr>
              <p:cNvPr id="29" name="任意多边形 93">
                <a:extLst>
                  <a:ext uri="{FF2B5EF4-FFF2-40B4-BE49-F238E27FC236}">
                    <a16:creationId xmlns:a16="http://schemas.microsoft.com/office/drawing/2014/main" xmlns="" id="{67318C6C-A1F7-45EB-9E34-3F75956FD5DA}"/>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0" name="矩形: 圆角 29">
                <a:extLst>
                  <a:ext uri="{FF2B5EF4-FFF2-40B4-BE49-F238E27FC236}">
                    <a16:creationId xmlns:a16="http://schemas.microsoft.com/office/drawing/2014/main" xmlns="" id="{8F9DB8A0-7EF1-416D-9567-FFF002AE813B}"/>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1" name="任意多边形 93">
                <a:extLst>
                  <a:ext uri="{FF2B5EF4-FFF2-40B4-BE49-F238E27FC236}">
                    <a16:creationId xmlns:a16="http://schemas.microsoft.com/office/drawing/2014/main" xmlns="" id="{D3CC725F-4AE1-41B7-BD1C-D74A6FEE04E9}"/>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4" name="任意多边形 93">
                <a:extLst>
                  <a:ext uri="{FF2B5EF4-FFF2-40B4-BE49-F238E27FC236}">
                    <a16:creationId xmlns:a16="http://schemas.microsoft.com/office/drawing/2014/main" xmlns="" id="{8381EA97-360C-410A-8A9A-C141FC942339}"/>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0" name="任意多边形 93">
                <a:extLst>
                  <a:ext uri="{FF2B5EF4-FFF2-40B4-BE49-F238E27FC236}">
                    <a16:creationId xmlns:a16="http://schemas.microsoft.com/office/drawing/2014/main" xmlns="" id="{9D14C48C-715B-40AB-8FB4-8750F751B0F1}"/>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25" name="直接连接符 24">
              <a:extLst>
                <a:ext uri="{FF2B5EF4-FFF2-40B4-BE49-F238E27FC236}">
                  <a16:creationId xmlns:a16="http://schemas.microsoft.com/office/drawing/2014/main" xmlns="" id="{EE0843DC-6C7C-4D9D-8F68-EC8FD374B175}"/>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xmlns="" id="{4ABDEFF6-7EDF-4C5F-9032-4F7E3DF19EC9}"/>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xmlns="" id="{A5AFB271-5C44-4F0C-94C3-98F7FF5883B2}"/>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xmlns="" id="{4BFB4384-60F8-47A2-9A18-BE5B1C6A7214}"/>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cxnSp>
        <p:nvCxnSpPr>
          <p:cNvPr id="41" name="直接连接符 40">
            <a:extLst>
              <a:ext uri="{FF2B5EF4-FFF2-40B4-BE49-F238E27FC236}">
                <a16:creationId xmlns:a16="http://schemas.microsoft.com/office/drawing/2014/main" xmlns="" id="{EA72888B-98FD-48E1-B591-1E10E829CA9D}"/>
              </a:ext>
            </a:extLst>
          </p:cNvPr>
          <p:cNvCxnSpPr/>
          <p:nvPr/>
        </p:nvCxnSpPr>
        <p:spPr>
          <a:xfrm>
            <a:off x="7877672" y="3242378"/>
            <a:ext cx="3174362"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xmlns="" id="{62457F1A-BC59-4D08-97EA-33C0B2FC124F}"/>
              </a:ext>
            </a:extLst>
          </p:cNvPr>
          <p:cNvCxnSpPr/>
          <p:nvPr/>
        </p:nvCxnSpPr>
        <p:spPr>
          <a:xfrm>
            <a:off x="7877672" y="3290003"/>
            <a:ext cx="3174362"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91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16" presetClass="entr" presetSubtype="37"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barn(outVertical)">
                                      <p:cBhvr>
                                        <p:cTn id="11" dur="500"/>
                                        <p:tgtEl>
                                          <p:spTgt spid="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p:cTn id="15" dur="500" fill="hold"/>
                                        <p:tgtEl>
                                          <p:spTgt spid="23"/>
                                        </p:tgtEl>
                                        <p:attrNameLst>
                                          <p:attrName>ppt_w</p:attrName>
                                        </p:attrNameLst>
                                      </p:cBhvr>
                                      <p:tavLst>
                                        <p:tav tm="0">
                                          <p:val>
                                            <p:fltVal val="0"/>
                                          </p:val>
                                        </p:tav>
                                        <p:tav tm="100000">
                                          <p:val>
                                            <p:strVal val="#ppt_w"/>
                                          </p:val>
                                        </p:tav>
                                      </p:tavLst>
                                    </p:anim>
                                    <p:anim calcmode="lin" valueType="num">
                                      <p:cBhvr>
                                        <p:cTn id="16" dur="500" fill="hold"/>
                                        <p:tgtEl>
                                          <p:spTgt spid="23"/>
                                        </p:tgtEl>
                                        <p:attrNameLst>
                                          <p:attrName>ppt_h</p:attrName>
                                        </p:attrNameLst>
                                      </p:cBhvr>
                                      <p:tavLst>
                                        <p:tav tm="0">
                                          <p:val>
                                            <p:fltVal val="0"/>
                                          </p:val>
                                        </p:tav>
                                        <p:tav tm="100000">
                                          <p:val>
                                            <p:strVal val="#ppt_h"/>
                                          </p:val>
                                        </p:tav>
                                      </p:tavLst>
                                    </p:anim>
                                    <p:animEffect transition="in" filter="fade">
                                      <p:cBhvr>
                                        <p:cTn id="17" dur="500"/>
                                        <p:tgtEl>
                                          <p:spTgt spid="23"/>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wipe(left)">
                                      <p:cBhvr>
                                        <p:cTn id="21" dur="500"/>
                                        <p:tgtEl>
                                          <p:spTgt spid="21"/>
                                        </p:tgtEl>
                                      </p:cBhvr>
                                    </p:animEffect>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down)">
                                      <p:cBhvr>
                                        <p:cTn id="25" dur="500"/>
                                        <p:tgtEl>
                                          <p:spTgt spid="41"/>
                                        </p:tgtEl>
                                      </p:cBhvr>
                                    </p:animEffect>
                                  </p:childTnLst>
                                </p:cTn>
                              </p:par>
                              <p:par>
                                <p:cTn id="26" presetID="22" presetClass="entr" presetSubtype="4" fill="hold"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wipe(down)">
                                      <p:cBhvr>
                                        <p:cTn id="28" dur="500"/>
                                        <p:tgtEl>
                                          <p:spTgt spid="42"/>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left)">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340</TotalTime>
  <Words>879</Words>
  <Application>Microsoft Office PowerPoint</Application>
  <PresentationFormat>Custom</PresentationFormat>
  <Paragraphs>47</Paragraphs>
  <Slides>9</Slides>
  <Notes>1</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zhaohong</cp:lastModifiedBy>
  <cp:revision>49</cp:revision>
  <dcterms:created xsi:type="dcterms:W3CDTF">2018-07-20T07:37:48Z</dcterms:created>
  <dcterms:modified xsi:type="dcterms:W3CDTF">2019-10-14T08:41:28Z</dcterms:modified>
</cp:coreProperties>
</file>

<file path=docProps/thumbnail.jpeg>
</file>